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58" r:id="rId4"/>
    <p:sldId id="288" r:id="rId5"/>
    <p:sldId id="260" r:id="rId6"/>
    <p:sldId id="261" r:id="rId7"/>
    <p:sldId id="262" r:id="rId8"/>
    <p:sldId id="263" r:id="rId9"/>
    <p:sldId id="264" r:id="rId10"/>
    <p:sldId id="265" r:id="rId11"/>
    <p:sldId id="267" r:id="rId12"/>
    <p:sldId id="289" r:id="rId13"/>
    <p:sldId id="268" r:id="rId14"/>
    <p:sldId id="269" r:id="rId15"/>
    <p:sldId id="270" r:id="rId16"/>
    <p:sldId id="271" r:id="rId17"/>
    <p:sldId id="273" r:id="rId18"/>
    <p:sldId id="283" r:id="rId19"/>
    <p:sldId id="274" r:id="rId20"/>
    <p:sldId id="275" r:id="rId21"/>
    <p:sldId id="276" r:id="rId22"/>
    <p:sldId id="277" r:id="rId23"/>
    <p:sldId id="278" r:id="rId24"/>
    <p:sldId id="280" r:id="rId25"/>
    <p:sldId id="279" r:id="rId26"/>
    <p:sldId id="281" r:id="rId27"/>
    <p:sldId id="282"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Başlık 7"/>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10733828" y="1110597"/>
            <a:ext cx="2286000" cy="508000"/>
          </a:xfrm>
        </p:spPr>
        <p:txBody>
          <a:bodyPr/>
          <a:lstStyle/>
          <a:p>
            <a:fld id="{8B4F7307-7D84-4D21-822D-2ACFE21CA3D7}" type="datetimeFigureOut">
              <a:rPr lang="tr-TR" smtClean="0"/>
              <a:pPr/>
              <a:t>15.11.2017</a:t>
            </a:fld>
            <a:endParaRPr lang="tr-TR"/>
          </a:p>
        </p:txBody>
      </p:sp>
      <p:sp>
        <p:nvSpPr>
          <p:cNvPr id="17" name="Altbilgi Yer Tutucusu 16"/>
          <p:cNvSpPr>
            <a:spLocks noGrp="1"/>
          </p:cNvSpPr>
          <p:nvPr>
            <p:ph type="ftr" sz="quarter" idx="11"/>
          </p:nvPr>
        </p:nvSpPr>
        <p:spPr bwMode="auto">
          <a:xfrm rot="5400000">
            <a:off x="10045959" y="4117661"/>
            <a:ext cx="3657600" cy="512064"/>
          </a:xfrm>
        </p:spPr>
        <p:txBody>
          <a:bodyPr/>
          <a:lstStyle/>
          <a:p>
            <a:endParaRPr lang="tr-TR"/>
          </a:p>
        </p:txBody>
      </p:sp>
      <p:sp>
        <p:nvSpPr>
          <p:cNvPr id="10" name="Dikdörtgen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767392" y="4928702"/>
            <a:ext cx="812800" cy="517524"/>
          </a:xfrm>
        </p:spPr>
        <p:txBody>
          <a:bodyPr/>
          <a:lstStyle/>
          <a:p>
            <a:fld id="{BCE4AFD3-A527-4445-9393-1AC77FEE3ABA}"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8B4F7307-7D84-4D21-822D-2ACFE21CA3D7}" type="datetimeFigureOut">
              <a:rPr lang="tr-TR" smtClean="0"/>
              <a:pPr/>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E4AFD3-A527-4445-9393-1AC77FEE3AB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8B4F7307-7D84-4D21-822D-2ACFE21CA3D7}" type="datetimeFigureOut">
              <a:rPr lang="tr-TR" smtClean="0"/>
              <a:pPr/>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E4AFD3-A527-4445-9393-1AC77FEE3AB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8B4F7307-7D84-4D21-822D-2ACFE21CA3D7}" type="datetimeFigureOut">
              <a:rPr lang="tr-TR" smtClean="0"/>
              <a:pPr/>
              <a:t>15.11.2017</a:t>
            </a:fld>
            <a:endParaRPr lang="tr-TR"/>
          </a:p>
        </p:txBody>
      </p:sp>
      <p:sp>
        <p:nvSpPr>
          <p:cNvPr id="9" name="Slayt Numarası Yer Tutucusu 8"/>
          <p:cNvSpPr>
            <a:spLocks noGrp="1"/>
          </p:cNvSpPr>
          <p:nvPr>
            <p:ph type="sldNum" sz="quarter" idx="15"/>
          </p:nvPr>
        </p:nvSpPr>
        <p:spPr/>
        <p:txBody>
          <a:bodyPr rtlCol="0"/>
          <a:lstStyle/>
          <a:p>
            <a:fld id="{BCE4AFD3-A527-4445-9393-1AC77FEE3ABA}"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10732008" y="1106932"/>
            <a:ext cx="2286000" cy="508000"/>
          </a:xfrm>
        </p:spPr>
        <p:txBody>
          <a:bodyPr/>
          <a:lstStyle/>
          <a:p>
            <a:fld id="{8B4F7307-7D84-4D21-822D-2ACFE21CA3D7}" type="datetimeFigureOut">
              <a:rPr lang="tr-TR" smtClean="0"/>
              <a:pPr/>
              <a:t>15.11.2017</a:t>
            </a:fld>
            <a:endParaRPr lang="tr-TR"/>
          </a:p>
        </p:txBody>
      </p:sp>
      <p:sp>
        <p:nvSpPr>
          <p:cNvPr id="5" name="Altbilgi Yer Tutucusu 4"/>
          <p:cNvSpPr>
            <a:spLocks noGrp="1"/>
          </p:cNvSpPr>
          <p:nvPr>
            <p:ph type="ftr" sz="quarter" idx="11"/>
          </p:nvPr>
        </p:nvSpPr>
        <p:spPr bwMode="auto">
          <a:xfrm rot="5400000">
            <a:off x="10046208" y="4114800"/>
            <a:ext cx="3657600" cy="512064"/>
          </a:xfrm>
        </p:spPr>
        <p:txBody>
          <a:bodyPr/>
          <a:lstStyle/>
          <a:p>
            <a:endParaRPr lang="tr-TR"/>
          </a:p>
        </p:txBody>
      </p:sp>
      <p:sp>
        <p:nvSpPr>
          <p:cNvPr id="9" name="Dikdörtgen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787488" y="4928702"/>
            <a:ext cx="812800" cy="517524"/>
          </a:xfrm>
        </p:spPr>
        <p:txBody>
          <a:bodyPr/>
          <a:lstStyle/>
          <a:p>
            <a:fld id="{BCE4AFD3-A527-4445-9393-1AC77FEE3AB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8B4F7307-7D84-4D21-822D-2ACFE21CA3D7}" type="datetimeFigureOut">
              <a:rPr lang="tr-TR" smtClean="0"/>
              <a:pPr/>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E4AFD3-A527-4445-9393-1AC77FEE3ABA}" type="slidenum">
              <a:rPr lang="tr-TR" smtClean="0"/>
              <a:pPr/>
              <a:t>‹#›</a:t>
            </a:fld>
            <a:endParaRPr lang="tr-TR"/>
          </a:p>
        </p:txBody>
      </p:sp>
      <p:sp>
        <p:nvSpPr>
          <p:cNvPr id="9" name="İçerik Yer Tutucusu 8"/>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8B4F7307-7D84-4D21-822D-2ACFE21CA3D7}" type="datetimeFigureOut">
              <a:rPr lang="tr-TR" smtClean="0"/>
              <a:pPr/>
              <a:t>15.11.2017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CE4AFD3-A527-4445-9393-1AC77FEE3ABA}" type="slidenum">
              <a:rPr lang="tr-TR" smtClean="0"/>
              <a:pPr/>
              <a:t>‹#›</a:t>
            </a:fld>
            <a:endParaRPr lang="tr-TR"/>
          </a:p>
        </p:txBody>
      </p:sp>
      <p:sp>
        <p:nvSpPr>
          <p:cNvPr id="11" name="İçerik Yer Tutucusu 10"/>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8B4F7307-7D84-4D21-822D-2ACFE21CA3D7}" type="datetimeFigureOut">
              <a:rPr lang="tr-TR" smtClean="0"/>
              <a:pPr/>
              <a:t>15.11.2017</a:t>
            </a:fld>
            <a:endParaRPr lang="tr-TR"/>
          </a:p>
        </p:txBody>
      </p:sp>
      <p:sp>
        <p:nvSpPr>
          <p:cNvPr id="7" name="Slayt Numarası Yer Tutucusu 6"/>
          <p:cNvSpPr>
            <a:spLocks noGrp="1"/>
          </p:cNvSpPr>
          <p:nvPr>
            <p:ph type="sldNum" sz="quarter" idx="11"/>
          </p:nvPr>
        </p:nvSpPr>
        <p:spPr/>
        <p:txBody>
          <a:bodyPr rtlCol="0"/>
          <a:lstStyle/>
          <a:p>
            <a:fld id="{BCE4AFD3-A527-4445-9393-1AC77FEE3ABA}"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4F7307-7D84-4D21-822D-2ACFE21CA3D7}" type="datetimeFigureOut">
              <a:rPr lang="tr-TR" smtClean="0"/>
              <a:pPr/>
              <a:t>15.11.2017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CE4AFD3-A527-4445-9393-1AC77FEE3AB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8B4F7307-7D84-4D21-822D-2ACFE21CA3D7}" type="datetimeFigureOut">
              <a:rPr lang="tr-TR" smtClean="0"/>
              <a:pPr/>
              <a:t>15.11.2017</a:t>
            </a:fld>
            <a:endParaRPr lang="tr-TR"/>
          </a:p>
        </p:txBody>
      </p:sp>
      <p:sp>
        <p:nvSpPr>
          <p:cNvPr id="22" name="Slayt Numarası Yer Tutucusu 21"/>
          <p:cNvSpPr>
            <a:spLocks noGrp="1"/>
          </p:cNvSpPr>
          <p:nvPr>
            <p:ph type="sldNum" sz="quarter" idx="15"/>
          </p:nvPr>
        </p:nvSpPr>
        <p:spPr/>
        <p:txBody>
          <a:bodyPr rtlCol="0"/>
          <a:lstStyle/>
          <a:p>
            <a:fld id="{BCE4AFD3-A527-4445-9393-1AC77FEE3ABA}"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8B4F7307-7D84-4D21-822D-2ACFE21CA3D7}" type="datetimeFigureOut">
              <a:rPr lang="tr-TR" smtClean="0"/>
              <a:pPr/>
              <a:t>15.11.2017</a:t>
            </a:fld>
            <a:endParaRPr lang="tr-TR"/>
          </a:p>
        </p:txBody>
      </p:sp>
      <p:sp>
        <p:nvSpPr>
          <p:cNvPr id="18" name="Slayt Numarası Yer Tutucusu 17"/>
          <p:cNvSpPr>
            <a:spLocks noGrp="1"/>
          </p:cNvSpPr>
          <p:nvPr>
            <p:ph type="sldNum" sz="quarter" idx="11"/>
          </p:nvPr>
        </p:nvSpPr>
        <p:spPr/>
        <p:txBody>
          <a:bodyPr rtlCol="0"/>
          <a:lstStyle/>
          <a:p>
            <a:fld id="{BCE4AFD3-A527-4445-9393-1AC77FEE3ABA}"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8B4F7307-7D84-4D21-822D-2ACFE21CA3D7}" type="datetimeFigureOut">
              <a:rPr lang="tr-TR" smtClean="0"/>
              <a:pPr/>
              <a:t>15.11.2017</a:t>
            </a:fld>
            <a:endParaRPr lang="tr-TR"/>
          </a:p>
        </p:txBody>
      </p:sp>
      <p:sp>
        <p:nvSpPr>
          <p:cNvPr id="3" name="Altbilgi Yer Tutucusu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BCE4AFD3-A527-4445-9393-1AC77FEE3AB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3089563" y="1302327"/>
            <a:ext cx="8056707" cy="2820166"/>
          </a:xfrm>
        </p:spPr>
        <p:txBody>
          <a:bodyPr>
            <a:normAutofit fontScale="90000"/>
          </a:bodyPr>
          <a:lstStyle/>
          <a:p>
            <a:pPr>
              <a:spcBef>
                <a:spcPct val="50000"/>
              </a:spcBef>
            </a:pPr>
            <a:r>
              <a:rPr lang="tr-TR" altLang="tr-TR" b="1" dirty="0" smtClean="0">
                <a:solidFill>
                  <a:schemeClr val="accent1"/>
                </a:solidFill>
              </a:rPr>
              <a:t/>
            </a:r>
            <a:br>
              <a:rPr lang="tr-TR" altLang="tr-TR" b="1" dirty="0" smtClean="0">
                <a:solidFill>
                  <a:schemeClr val="accent1"/>
                </a:solidFill>
              </a:rPr>
            </a:br>
            <a:r>
              <a:rPr lang="tr-TR" altLang="tr-TR" b="1" dirty="0">
                <a:solidFill>
                  <a:schemeClr val="accent1"/>
                </a:solidFill>
              </a:rPr>
              <a:t/>
            </a:r>
            <a:br>
              <a:rPr lang="tr-TR" altLang="tr-TR" b="1" dirty="0">
                <a:solidFill>
                  <a:schemeClr val="accent1"/>
                </a:solidFill>
              </a:rPr>
            </a:br>
            <a:r>
              <a:rPr lang="tr-TR" altLang="tr-TR" b="1" dirty="0" smtClean="0">
                <a:solidFill>
                  <a:schemeClr val="accent1"/>
                </a:solidFill>
              </a:rPr>
              <a:t/>
            </a:r>
            <a:br>
              <a:rPr lang="tr-TR" altLang="tr-TR" b="1" dirty="0" smtClean="0">
                <a:solidFill>
                  <a:schemeClr val="accent1"/>
                </a:solidFill>
              </a:rPr>
            </a:br>
            <a:r>
              <a:rPr lang="tr-TR" altLang="tr-TR" b="1" dirty="0">
                <a:solidFill>
                  <a:schemeClr val="accent1"/>
                </a:solidFill>
              </a:rPr>
              <a:t/>
            </a:r>
            <a:br>
              <a:rPr lang="tr-TR" altLang="tr-TR" b="1" dirty="0">
                <a:solidFill>
                  <a:schemeClr val="accent1"/>
                </a:solidFill>
              </a:rPr>
            </a:br>
            <a:r>
              <a:rPr lang="tr-TR" altLang="tr-TR" b="1" dirty="0" smtClean="0">
                <a:solidFill>
                  <a:schemeClr val="accent1"/>
                </a:solidFill>
              </a:rPr>
              <a:t/>
            </a:r>
            <a:br>
              <a:rPr lang="tr-TR" altLang="tr-TR" b="1" dirty="0" smtClean="0">
                <a:solidFill>
                  <a:schemeClr val="accent1"/>
                </a:solidFill>
              </a:rPr>
            </a:br>
            <a:r>
              <a:rPr lang="tr-TR" altLang="tr-TR" b="1" dirty="0">
                <a:solidFill>
                  <a:schemeClr val="accent1"/>
                </a:solidFill>
              </a:rPr>
              <a:t/>
            </a:r>
            <a:br>
              <a:rPr lang="tr-TR" altLang="tr-TR" b="1" dirty="0">
                <a:solidFill>
                  <a:schemeClr val="accent1"/>
                </a:solidFill>
              </a:rPr>
            </a:br>
            <a:r>
              <a:rPr lang="tr-TR" altLang="tr-TR" b="1" dirty="0" smtClean="0">
                <a:solidFill>
                  <a:schemeClr val="accent1"/>
                </a:solidFill>
              </a:rPr>
              <a:t/>
            </a:r>
            <a:br>
              <a:rPr lang="tr-TR" altLang="tr-TR" b="1" dirty="0" smtClean="0">
                <a:solidFill>
                  <a:schemeClr val="accent1"/>
                </a:solidFill>
              </a:rPr>
            </a:br>
            <a:r>
              <a:rPr lang="tr-TR" altLang="tr-TR" b="1" dirty="0">
                <a:solidFill>
                  <a:schemeClr val="accent1"/>
                </a:solidFill>
              </a:rPr>
              <a:t/>
            </a:r>
            <a:br>
              <a:rPr lang="tr-TR" altLang="tr-TR" b="1" dirty="0">
                <a:solidFill>
                  <a:schemeClr val="accent1"/>
                </a:solidFill>
              </a:rPr>
            </a:br>
            <a:r>
              <a:rPr lang="tr-TR" altLang="tr-TR" b="1" dirty="0" smtClean="0">
                <a:solidFill>
                  <a:schemeClr val="accent1"/>
                </a:solidFill>
              </a:rPr>
              <a:t/>
            </a:r>
            <a:br>
              <a:rPr lang="tr-TR" altLang="tr-TR" b="1" dirty="0" smtClean="0">
                <a:solidFill>
                  <a:schemeClr val="accent1"/>
                </a:solidFill>
              </a:rPr>
            </a:br>
            <a:r>
              <a:rPr lang="tr-TR" altLang="tr-TR" b="1" dirty="0">
                <a:solidFill>
                  <a:schemeClr val="accent1"/>
                </a:solidFill>
              </a:rPr>
              <a:t/>
            </a:r>
            <a:br>
              <a:rPr lang="tr-TR" altLang="tr-TR" b="1" dirty="0">
                <a:solidFill>
                  <a:schemeClr val="accent1"/>
                </a:solidFill>
              </a:rPr>
            </a:br>
            <a:r>
              <a:rPr lang="tr-TR" altLang="tr-TR" b="1" dirty="0" smtClean="0">
                <a:solidFill>
                  <a:schemeClr val="accent1"/>
                </a:solidFill>
              </a:rPr>
              <a:t/>
            </a:r>
            <a:br>
              <a:rPr lang="tr-TR" altLang="tr-TR" b="1" dirty="0" smtClean="0">
                <a:solidFill>
                  <a:schemeClr val="accent1"/>
                </a:solidFill>
              </a:rPr>
            </a:br>
            <a:r>
              <a:rPr lang="tr-TR" altLang="tr-TR" sz="3100" b="1" dirty="0" smtClean="0">
                <a:solidFill>
                  <a:schemeClr val="tx1"/>
                </a:solidFill>
              </a:rPr>
              <a:t>2017-2018 </a:t>
            </a:r>
            <a:r>
              <a:rPr lang="tr-TR" altLang="tr-TR" sz="3100" b="1" dirty="0">
                <a:solidFill>
                  <a:schemeClr val="tx1"/>
                </a:solidFill>
              </a:rPr>
              <a:t>ÖĞRETİM </a:t>
            </a:r>
            <a:r>
              <a:rPr lang="tr-TR" altLang="tr-TR" sz="3100" b="1" dirty="0" smtClean="0">
                <a:solidFill>
                  <a:schemeClr val="tx1"/>
                </a:solidFill>
              </a:rPr>
              <a:t>YILI</a:t>
            </a:r>
            <a:br>
              <a:rPr lang="tr-TR" altLang="tr-TR" sz="3100" b="1" dirty="0" smtClean="0">
                <a:solidFill>
                  <a:schemeClr val="tx1"/>
                </a:solidFill>
              </a:rPr>
            </a:br>
            <a:r>
              <a:rPr lang="tr-TR" altLang="tr-TR" sz="3100" b="1" dirty="0" smtClean="0">
                <a:solidFill>
                  <a:schemeClr val="tx1"/>
                </a:solidFill>
              </a:rPr>
              <a:t>CUMHURİYET  </a:t>
            </a:r>
            <a:r>
              <a:rPr lang="tr-TR" altLang="tr-TR" sz="3100" b="1" dirty="0">
                <a:solidFill>
                  <a:schemeClr val="tx1"/>
                </a:solidFill>
              </a:rPr>
              <a:t>İLKOKULU </a:t>
            </a:r>
            <a:r>
              <a:rPr lang="tr-TR" altLang="tr-TR" sz="3100" b="1" dirty="0" smtClean="0">
                <a:solidFill>
                  <a:schemeClr val="tx1"/>
                </a:solidFill>
              </a:rPr>
              <a:t>ORTAOKULU</a:t>
            </a:r>
            <a:endParaRPr lang="tr-TR" altLang="tr-TR" sz="6000" b="1" dirty="0">
              <a:solidFill>
                <a:schemeClr val="tx1"/>
              </a:solidFill>
            </a:endParaRPr>
          </a:p>
        </p:txBody>
      </p:sp>
      <p:sp>
        <p:nvSpPr>
          <p:cNvPr id="3" name="Alt Başlık 2"/>
          <p:cNvSpPr>
            <a:spLocks noGrp="1"/>
          </p:cNvSpPr>
          <p:nvPr>
            <p:ph type="subTitle" idx="1"/>
          </p:nvPr>
        </p:nvSpPr>
        <p:spPr>
          <a:xfrm>
            <a:off x="3089563" y="5017176"/>
            <a:ext cx="8229600" cy="1371600"/>
          </a:xfrm>
        </p:spPr>
        <p:txBody>
          <a:bodyPr>
            <a:normAutofit/>
          </a:bodyPr>
          <a:lstStyle/>
          <a:p>
            <a:r>
              <a:rPr lang="tr-TR" altLang="tr-TR" sz="2400" b="1" dirty="0" smtClean="0">
                <a:solidFill>
                  <a:schemeClr val="tx1"/>
                </a:solidFill>
              </a:rPr>
              <a:t>EKİM  </a:t>
            </a:r>
            <a:r>
              <a:rPr lang="tr-TR" altLang="tr-TR" sz="2400" b="1" dirty="0">
                <a:solidFill>
                  <a:schemeClr val="tx1"/>
                </a:solidFill>
              </a:rPr>
              <a:t>AYI BRİFİNG DOSYASI</a:t>
            </a:r>
            <a:endParaRPr lang="tr-TR" sz="2400" dirty="0">
              <a:solidFill>
                <a:schemeClr val="tx1"/>
              </a:solidFill>
            </a:endParaRPr>
          </a:p>
        </p:txBody>
      </p:sp>
    </p:spTree>
    <p:extLst>
      <p:ext uri="{BB962C8B-B14F-4D97-AF65-F5344CB8AC3E}">
        <p14:creationId xmlns:p14="http://schemas.microsoft.com/office/powerpoint/2010/main" val="3632121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t>
            </a:r>
            <a:r>
              <a:rPr lang="tr-TR" dirty="0" smtClean="0"/>
              <a:t>	Personel durumu</a:t>
            </a:r>
            <a:br>
              <a:rPr lang="tr-TR" dirty="0" smtClean="0"/>
            </a:br>
            <a:r>
              <a:rPr lang="tr-TR" dirty="0" smtClean="0"/>
              <a:t>	</a:t>
            </a:r>
            <a:r>
              <a:rPr lang="tr-TR" altLang="tr-TR" sz="2400" dirty="0" smtClean="0"/>
              <a:t>Cumhuriyet İlkokulu</a:t>
            </a:r>
            <a:endParaRPr lang="tr-TR" dirty="0"/>
          </a:p>
        </p:txBody>
      </p:sp>
      <p:sp>
        <p:nvSpPr>
          <p:cNvPr id="3" name="İçerik Yer Tutucusu 2"/>
          <p:cNvSpPr>
            <a:spLocks noGrp="1"/>
          </p:cNvSpPr>
          <p:nvPr>
            <p:ph sz="quarter" idx="1"/>
          </p:nvPr>
        </p:nvSpPr>
        <p:spPr/>
        <p:txBody>
          <a:bodyPr>
            <a:noAutofit/>
          </a:bodyPr>
          <a:lstStyle/>
          <a:p>
            <a:pPr lvl="1">
              <a:spcAft>
                <a:spcPts val="0"/>
              </a:spcAft>
              <a:buNone/>
            </a:pPr>
            <a:r>
              <a:rPr lang="tr-TR" altLang="tr-TR" sz="2000" dirty="0" smtClean="0"/>
              <a:t>Müdür</a:t>
            </a:r>
            <a:r>
              <a:rPr lang="tr-TR" altLang="tr-TR" sz="2000" dirty="0"/>
              <a:t>	</a:t>
            </a:r>
            <a:r>
              <a:rPr lang="tr-TR" altLang="tr-TR" sz="2000" dirty="0" smtClean="0"/>
              <a:t>		:   1</a:t>
            </a:r>
            <a:endParaRPr lang="tr-TR" altLang="tr-TR" sz="2000" dirty="0"/>
          </a:p>
          <a:p>
            <a:pPr lvl="1">
              <a:spcAft>
                <a:spcPts val="0"/>
              </a:spcAft>
              <a:buNone/>
            </a:pPr>
            <a:r>
              <a:rPr lang="tr-TR" altLang="tr-TR" sz="2000" dirty="0"/>
              <a:t>Müdür Yardımcısı	</a:t>
            </a:r>
            <a:r>
              <a:rPr lang="tr-TR" altLang="tr-TR" sz="2000" dirty="0" smtClean="0"/>
              <a:t>	:   1</a:t>
            </a:r>
            <a:endParaRPr lang="tr-TR" altLang="tr-TR" sz="2000" dirty="0"/>
          </a:p>
          <a:p>
            <a:pPr lvl="1">
              <a:spcAft>
                <a:spcPts val="0"/>
              </a:spcAft>
              <a:buNone/>
            </a:pPr>
            <a:r>
              <a:rPr lang="tr-TR" altLang="tr-TR" sz="2000" dirty="0"/>
              <a:t>Rehber Öğretmen	</a:t>
            </a:r>
            <a:r>
              <a:rPr lang="tr-TR" altLang="tr-TR" sz="2000" dirty="0" smtClean="0"/>
              <a:t>	:   1</a:t>
            </a:r>
            <a:endParaRPr lang="tr-TR" altLang="tr-TR" sz="2000" dirty="0"/>
          </a:p>
          <a:p>
            <a:pPr lvl="1">
              <a:spcAft>
                <a:spcPts val="0"/>
              </a:spcAft>
              <a:buNone/>
            </a:pPr>
            <a:r>
              <a:rPr lang="tr-TR" altLang="tr-TR" sz="2000" dirty="0"/>
              <a:t>Sınıf Öğretmenleri	</a:t>
            </a:r>
            <a:r>
              <a:rPr lang="tr-TR" altLang="tr-TR" sz="2000" dirty="0" smtClean="0"/>
              <a:t>	: 14</a:t>
            </a:r>
            <a:endParaRPr lang="tr-TR" altLang="tr-TR" sz="2000" dirty="0"/>
          </a:p>
          <a:p>
            <a:pPr lvl="1">
              <a:spcAft>
                <a:spcPts val="0"/>
              </a:spcAft>
              <a:buNone/>
            </a:pPr>
            <a:r>
              <a:rPr lang="tr-TR" altLang="tr-TR" sz="2000" dirty="0"/>
              <a:t>Ana Okul Öğretmeni	</a:t>
            </a:r>
            <a:r>
              <a:rPr lang="tr-TR" altLang="tr-TR" sz="2000" dirty="0" smtClean="0"/>
              <a:t>:   4</a:t>
            </a:r>
            <a:endParaRPr lang="tr-TR" altLang="tr-TR" sz="2000" dirty="0"/>
          </a:p>
          <a:p>
            <a:pPr lvl="1">
              <a:spcAft>
                <a:spcPts val="0"/>
              </a:spcAft>
              <a:buNone/>
            </a:pPr>
            <a:r>
              <a:rPr lang="tr-TR" altLang="tr-TR" sz="2000" dirty="0"/>
              <a:t>Yabancı Dil </a:t>
            </a:r>
            <a:r>
              <a:rPr lang="tr-TR" altLang="tr-TR" sz="2000" dirty="0" smtClean="0"/>
              <a:t>Öğretmeni	:   1 </a:t>
            </a:r>
            <a:r>
              <a:rPr lang="tr-TR" altLang="tr-TR" sz="2000" dirty="0"/>
              <a:t>	</a:t>
            </a:r>
          </a:p>
          <a:p>
            <a:pPr lvl="1">
              <a:buNone/>
            </a:pPr>
            <a:r>
              <a:rPr lang="tr-TR" altLang="tr-TR" sz="2000" dirty="0"/>
              <a:t>Özel Eğitim Öğretmeni	: </a:t>
            </a:r>
            <a:r>
              <a:rPr lang="tr-TR" altLang="tr-TR" sz="2000" dirty="0" smtClean="0"/>
              <a:t>  2 Görevlendirme</a:t>
            </a:r>
            <a:endParaRPr lang="tr-TR" altLang="tr-TR" sz="2000" dirty="0"/>
          </a:p>
          <a:p>
            <a:pPr lvl="1">
              <a:spcAft>
                <a:spcPts val="0"/>
              </a:spcAft>
              <a:buNone/>
            </a:pPr>
            <a:endParaRPr lang="tr-TR" altLang="tr-TR" sz="2000" dirty="0"/>
          </a:p>
          <a:p>
            <a:pPr lvl="1">
              <a:spcAft>
                <a:spcPts val="0"/>
              </a:spcAft>
              <a:buNone/>
            </a:pPr>
            <a:r>
              <a:rPr lang="tr-TR" altLang="tr-TR" sz="2000" dirty="0" smtClean="0"/>
              <a:t>	 Toplam	</a:t>
            </a:r>
            <a:r>
              <a:rPr lang="tr-TR" altLang="tr-TR" sz="2000" dirty="0"/>
              <a:t>	</a:t>
            </a:r>
            <a:r>
              <a:rPr lang="tr-TR" altLang="tr-TR" sz="2000" dirty="0" smtClean="0"/>
              <a:t>	:   24 öğretmen</a:t>
            </a:r>
            <a:endParaRPr lang="tr-TR" altLang="tr-TR" sz="2000" dirty="0"/>
          </a:p>
          <a:p>
            <a:pPr lvl="1">
              <a:spcAft>
                <a:spcPts val="0"/>
              </a:spcAft>
              <a:buNone/>
            </a:pPr>
            <a:endParaRPr lang="tr-TR" altLang="tr-TR" sz="2000" dirty="0"/>
          </a:p>
        </p:txBody>
      </p:sp>
    </p:spTree>
    <p:extLst>
      <p:ext uri="{BB962C8B-B14F-4D97-AF65-F5344CB8AC3E}">
        <p14:creationId xmlns:p14="http://schemas.microsoft.com/office/powerpoint/2010/main" val="4098654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t>
            </a:r>
            <a:r>
              <a:rPr lang="tr-TR" dirty="0" smtClean="0"/>
              <a:t>	Personel durumu</a:t>
            </a:r>
            <a:br>
              <a:rPr lang="tr-TR" dirty="0" smtClean="0"/>
            </a:br>
            <a:r>
              <a:rPr lang="tr-TR" dirty="0" smtClean="0"/>
              <a:t>	</a:t>
            </a:r>
            <a:r>
              <a:rPr lang="tr-TR" altLang="tr-TR" sz="2400" dirty="0" smtClean="0"/>
              <a:t>Cumhuriyet Ortaokulu</a:t>
            </a:r>
            <a:endParaRPr lang="tr-TR" dirty="0"/>
          </a:p>
        </p:txBody>
      </p:sp>
      <p:sp>
        <p:nvSpPr>
          <p:cNvPr id="3" name="İçerik Yer Tutucusu 2"/>
          <p:cNvSpPr>
            <a:spLocks noGrp="1"/>
          </p:cNvSpPr>
          <p:nvPr>
            <p:ph sz="quarter" idx="1"/>
          </p:nvPr>
        </p:nvSpPr>
        <p:spPr>
          <a:xfrm>
            <a:off x="685801" y="1454727"/>
            <a:ext cx="10131425" cy="4918363"/>
          </a:xfrm>
        </p:spPr>
        <p:txBody>
          <a:bodyPr>
            <a:noAutofit/>
          </a:bodyPr>
          <a:lstStyle/>
          <a:p>
            <a:pPr>
              <a:spcAft>
                <a:spcPts val="0"/>
              </a:spcAft>
              <a:buNone/>
            </a:pPr>
            <a:r>
              <a:rPr lang="tr-TR" altLang="tr-TR" sz="2000" dirty="0" smtClean="0"/>
              <a:t>	</a:t>
            </a:r>
            <a:r>
              <a:rPr lang="tr-TR" altLang="tr-TR" sz="2000" dirty="0"/>
              <a:t>Müdür </a:t>
            </a:r>
            <a:r>
              <a:rPr lang="tr-TR" altLang="tr-TR" sz="2000" dirty="0" smtClean="0"/>
              <a:t>Yardımcısı			:  1</a:t>
            </a:r>
          </a:p>
          <a:p>
            <a:pPr>
              <a:spcAft>
                <a:spcPts val="0"/>
              </a:spcAft>
              <a:buNone/>
            </a:pPr>
            <a:r>
              <a:rPr lang="tr-TR" altLang="tr-TR" sz="1600" dirty="0" smtClean="0"/>
              <a:t>  	Türkçe Öğretmeni	</a:t>
            </a:r>
            <a:r>
              <a:rPr lang="tr-TR" altLang="tr-TR" sz="1600" dirty="0"/>
              <a:t>		</a:t>
            </a:r>
            <a:r>
              <a:rPr lang="tr-TR" altLang="tr-TR" sz="1600" dirty="0" smtClean="0"/>
              <a:t>:   4</a:t>
            </a:r>
          </a:p>
          <a:p>
            <a:pPr>
              <a:spcAft>
                <a:spcPts val="0"/>
              </a:spcAft>
              <a:buNone/>
            </a:pPr>
            <a:r>
              <a:rPr lang="tr-TR" altLang="tr-TR" sz="1600" dirty="0" smtClean="0"/>
              <a:t>	Matematik Öğretmeni			:   4</a:t>
            </a:r>
          </a:p>
          <a:p>
            <a:pPr>
              <a:spcAft>
                <a:spcPts val="0"/>
              </a:spcAft>
              <a:buNone/>
            </a:pPr>
            <a:r>
              <a:rPr lang="tr-TR" altLang="tr-TR" sz="1600" dirty="0" smtClean="0"/>
              <a:t>	Fen </a:t>
            </a:r>
            <a:r>
              <a:rPr lang="tr-TR" altLang="tr-TR" sz="1600" dirty="0"/>
              <a:t>ve </a:t>
            </a:r>
            <a:r>
              <a:rPr lang="tr-TR" altLang="tr-TR" sz="1600" dirty="0" smtClean="0"/>
              <a:t>Teknoloji Öğretmeni	</a:t>
            </a:r>
            <a:r>
              <a:rPr lang="tr-TR" altLang="tr-TR" sz="1600" dirty="0"/>
              <a:t>	</a:t>
            </a:r>
            <a:r>
              <a:rPr lang="tr-TR" altLang="tr-TR" sz="1600" dirty="0" smtClean="0"/>
              <a:t>:   </a:t>
            </a:r>
            <a:r>
              <a:rPr lang="tr-TR" altLang="tr-TR" sz="1600" dirty="0"/>
              <a:t>3</a:t>
            </a:r>
          </a:p>
          <a:p>
            <a:pPr>
              <a:buNone/>
            </a:pPr>
            <a:r>
              <a:rPr lang="tr-TR" altLang="tr-TR" sz="1600" dirty="0" smtClean="0"/>
              <a:t>	Sosyal </a:t>
            </a:r>
            <a:r>
              <a:rPr lang="tr-TR" altLang="tr-TR" sz="1600" dirty="0"/>
              <a:t>Bilgiler </a:t>
            </a:r>
            <a:r>
              <a:rPr lang="tr-TR" altLang="tr-TR" sz="1600" dirty="0" smtClean="0"/>
              <a:t>Öğretmeni</a:t>
            </a:r>
            <a:r>
              <a:rPr lang="tr-TR" altLang="tr-TR" sz="1600" dirty="0"/>
              <a:t>	</a:t>
            </a:r>
            <a:r>
              <a:rPr lang="tr-TR" altLang="tr-TR" sz="1600" dirty="0" smtClean="0"/>
              <a:t>		:   2 </a:t>
            </a:r>
          </a:p>
          <a:p>
            <a:pPr>
              <a:buNone/>
            </a:pPr>
            <a:r>
              <a:rPr lang="tr-TR" altLang="tr-TR" sz="1600" dirty="0"/>
              <a:t>	</a:t>
            </a:r>
            <a:r>
              <a:rPr lang="tr-TR" altLang="tr-TR" sz="1600" dirty="0" smtClean="0"/>
              <a:t>Yabancı </a:t>
            </a:r>
            <a:r>
              <a:rPr lang="tr-TR" altLang="tr-TR" sz="1600" dirty="0"/>
              <a:t>Dil (İngilizce) Öğretmeni		:   3	</a:t>
            </a:r>
          </a:p>
          <a:p>
            <a:pPr>
              <a:spcAft>
                <a:spcPts val="0"/>
              </a:spcAft>
              <a:buNone/>
            </a:pPr>
            <a:r>
              <a:rPr lang="tr-TR" altLang="tr-TR" sz="1600" dirty="0" smtClean="0"/>
              <a:t>	Din Kültürü ve </a:t>
            </a:r>
            <a:r>
              <a:rPr lang="tr-TR" altLang="tr-TR" sz="1600" dirty="0"/>
              <a:t>Ahlak </a:t>
            </a:r>
            <a:r>
              <a:rPr lang="tr-TR" altLang="tr-TR" sz="1600" dirty="0" smtClean="0"/>
              <a:t>Bilgisi Öğretmeni</a:t>
            </a:r>
            <a:r>
              <a:rPr lang="tr-TR" altLang="tr-TR" sz="1600" dirty="0"/>
              <a:t>	</a:t>
            </a:r>
            <a:r>
              <a:rPr lang="tr-TR" altLang="tr-TR" sz="1600" dirty="0" smtClean="0"/>
              <a:t>:   2 Kadro (İki öğretmen görevlendirme)	</a:t>
            </a:r>
          </a:p>
          <a:p>
            <a:pPr>
              <a:spcAft>
                <a:spcPts val="0"/>
              </a:spcAft>
              <a:buNone/>
            </a:pPr>
            <a:r>
              <a:rPr lang="tr-TR" altLang="tr-TR" sz="1600" dirty="0" smtClean="0"/>
              <a:t>	Görsel </a:t>
            </a:r>
            <a:r>
              <a:rPr lang="tr-TR" altLang="tr-TR" sz="1600" dirty="0"/>
              <a:t>Sanatlar </a:t>
            </a:r>
            <a:r>
              <a:rPr lang="tr-TR" altLang="tr-TR" sz="1600" dirty="0" smtClean="0"/>
              <a:t>Öğretmeni		:   </a:t>
            </a:r>
            <a:r>
              <a:rPr lang="tr-TR" altLang="tr-TR" sz="1600" dirty="0"/>
              <a:t>1</a:t>
            </a:r>
          </a:p>
          <a:p>
            <a:pPr>
              <a:spcAft>
                <a:spcPts val="0"/>
              </a:spcAft>
              <a:buNone/>
            </a:pPr>
            <a:r>
              <a:rPr lang="tr-TR" altLang="tr-TR" sz="1600" dirty="0" smtClean="0"/>
              <a:t>	Teknoloji Tasarım Öğretmeni</a:t>
            </a:r>
            <a:r>
              <a:rPr lang="tr-TR" altLang="tr-TR" sz="1600" dirty="0"/>
              <a:t>	</a:t>
            </a:r>
            <a:r>
              <a:rPr lang="tr-TR" altLang="tr-TR" sz="1600" dirty="0" smtClean="0"/>
              <a:t>	:   </a:t>
            </a:r>
            <a:r>
              <a:rPr lang="tr-TR" altLang="tr-TR" sz="1600" dirty="0"/>
              <a:t>1</a:t>
            </a:r>
          </a:p>
          <a:p>
            <a:pPr>
              <a:spcAft>
                <a:spcPts val="0"/>
              </a:spcAft>
              <a:buNone/>
            </a:pPr>
            <a:r>
              <a:rPr lang="tr-TR" altLang="tr-TR" sz="1600" dirty="0" smtClean="0"/>
              <a:t>	Beden </a:t>
            </a:r>
            <a:r>
              <a:rPr lang="tr-TR" altLang="tr-TR" sz="1600" dirty="0"/>
              <a:t>Eğitimi </a:t>
            </a:r>
            <a:r>
              <a:rPr lang="tr-TR" altLang="tr-TR" sz="1600" dirty="0" smtClean="0"/>
              <a:t>Öğretmeni			:   2   </a:t>
            </a:r>
            <a:endParaRPr lang="tr-TR" altLang="tr-TR" sz="1600" dirty="0"/>
          </a:p>
          <a:p>
            <a:pPr>
              <a:spcAft>
                <a:spcPts val="0"/>
              </a:spcAft>
              <a:buNone/>
            </a:pPr>
            <a:r>
              <a:rPr lang="tr-TR" altLang="tr-TR" sz="1600" dirty="0" smtClean="0"/>
              <a:t>	Müzik Öğretmeni			:   </a:t>
            </a:r>
            <a:r>
              <a:rPr lang="tr-TR" altLang="tr-TR" sz="1600" dirty="0"/>
              <a:t>1</a:t>
            </a:r>
          </a:p>
          <a:p>
            <a:pPr>
              <a:spcAft>
                <a:spcPts val="0"/>
              </a:spcAft>
              <a:buNone/>
            </a:pPr>
            <a:r>
              <a:rPr lang="tr-TR" altLang="tr-TR" sz="1600" dirty="0" smtClean="0"/>
              <a:t>	Bilişim Teknolojileri Öğretmeni		:   </a:t>
            </a:r>
            <a:r>
              <a:rPr lang="tr-TR" altLang="tr-TR" sz="1600" dirty="0"/>
              <a:t>1</a:t>
            </a:r>
          </a:p>
          <a:p>
            <a:pPr>
              <a:spcAft>
                <a:spcPts val="0"/>
              </a:spcAft>
              <a:buNone/>
            </a:pPr>
            <a:r>
              <a:rPr lang="tr-TR" altLang="tr-TR" sz="1600" dirty="0" smtClean="0"/>
              <a:t>	Rehber Öğretmen			:   1</a:t>
            </a:r>
          </a:p>
          <a:p>
            <a:pPr marL="0" indent="284400">
              <a:spcAft>
                <a:spcPts val="0"/>
              </a:spcAft>
              <a:buNone/>
            </a:pPr>
            <a:r>
              <a:rPr lang="tr-TR" altLang="tr-TR" sz="1600" dirty="0" smtClean="0"/>
              <a:t>Özel </a:t>
            </a:r>
            <a:r>
              <a:rPr lang="tr-TR" altLang="tr-TR" sz="1600" dirty="0"/>
              <a:t>Eğitim Öğretmeni	</a:t>
            </a:r>
            <a:r>
              <a:rPr lang="tr-TR" altLang="tr-TR" sz="1600" dirty="0" smtClean="0"/>
              <a:t>		:   2</a:t>
            </a:r>
            <a:endParaRPr lang="tr-TR" altLang="tr-TR" sz="1600" dirty="0"/>
          </a:p>
          <a:p>
            <a:pPr marL="0" indent="284400">
              <a:spcAft>
                <a:spcPts val="0"/>
              </a:spcAft>
              <a:buNone/>
            </a:pPr>
            <a:r>
              <a:rPr lang="tr-TR" altLang="tr-TR" sz="1600" dirty="0" smtClean="0"/>
              <a:t>Toplam		</a:t>
            </a:r>
            <a:r>
              <a:rPr lang="tr-TR" altLang="tr-TR" sz="1600" dirty="0"/>
              <a:t>	</a:t>
            </a:r>
            <a:r>
              <a:rPr lang="tr-TR" altLang="tr-TR" sz="1600" dirty="0" smtClean="0"/>
              <a:t>	: 28</a:t>
            </a:r>
            <a:endParaRPr lang="tr-TR" altLang="tr-TR" sz="1600" dirty="0"/>
          </a:p>
        </p:txBody>
      </p:sp>
    </p:spTree>
    <p:extLst>
      <p:ext uri="{BB962C8B-B14F-4D97-AF65-F5344CB8AC3E}">
        <p14:creationId xmlns:p14="http://schemas.microsoft.com/office/powerpoint/2010/main" val="1005409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İLKOKUL ORTAOKUL HİZMETLİ SAYISI</a:t>
            </a:r>
            <a:endParaRPr lang="tr-TR" dirty="0"/>
          </a:p>
        </p:txBody>
      </p:sp>
      <p:sp>
        <p:nvSpPr>
          <p:cNvPr id="3" name="İçerik Yer Tutucusu 2"/>
          <p:cNvSpPr>
            <a:spLocks noGrp="1"/>
          </p:cNvSpPr>
          <p:nvPr>
            <p:ph sz="quarter" idx="1"/>
          </p:nvPr>
        </p:nvSpPr>
        <p:spPr/>
        <p:txBody>
          <a:bodyPr/>
          <a:lstStyle/>
          <a:p>
            <a:pPr marL="0" indent="0">
              <a:buNone/>
            </a:pPr>
            <a:r>
              <a:rPr lang="tr-TR" dirty="0"/>
              <a:t>	</a:t>
            </a:r>
            <a:endParaRPr lang="tr-TR" dirty="0" smtClean="0"/>
          </a:p>
          <a:p>
            <a:pPr marL="0" indent="0">
              <a:buNone/>
            </a:pPr>
            <a:endParaRPr lang="tr-TR" dirty="0"/>
          </a:p>
          <a:p>
            <a:pPr lvl="1"/>
            <a:r>
              <a:rPr lang="tr-TR" dirty="0" smtClean="0"/>
              <a:t>Okul Aile Birliği Anasınıfı	:1</a:t>
            </a:r>
          </a:p>
          <a:p>
            <a:pPr lvl="1"/>
            <a:r>
              <a:rPr lang="tr-TR" dirty="0" smtClean="0"/>
              <a:t>Kadrolu Hizmetli		:2</a:t>
            </a:r>
          </a:p>
          <a:p>
            <a:pPr lvl="1"/>
            <a:r>
              <a:rPr lang="tr-TR" dirty="0" smtClean="0"/>
              <a:t>Ortaokul TYÇP			:2</a:t>
            </a:r>
          </a:p>
          <a:p>
            <a:endParaRPr lang="tr-TR" dirty="0"/>
          </a:p>
          <a:p>
            <a:pPr marL="0" indent="0">
              <a:buNone/>
            </a:pPr>
            <a:r>
              <a:rPr lang="tr-TR" dirty="0" smtClean="0"/>
              <a:t>	Toplam 			:5</a:t>
            </a:r>
          </a:p>
          <a:p>
            <a:endParaRPr lang="tr-TR" dirty="0"/>
          </a:p>
        </p:txBody>
      </p:sp>
    </p:spTree>
    <p:extLst>
      <p:ext uri="{BB962C8B-B14F-4D97-AF65-F5344CB8AC3E}">
        <p14:creationId xmlns:p14="http://schemas.microsoft.com/office/powerpoint/2010/main" val="751432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dirty="0" smtClean="0"/>
              <a:t>	Personel durumu</a:t>
            </a:r>
            <a:br>
              <a:rPr lang="tr-TR" dirty="0" smtClean="0"/>
            </a:br>
            <a:endParaRPr lang="tr-TR" dirty="0"/>
          </a:p>
        </p:txBody>
      </p:sp>
      <p:sp>
        <p:nvSpPr>
          <p:cNvPr id="3" name="İçerik Yer Tutucusu 2"/>
          <p:cNvSpPr>
            <a:spLocks noGrp="1"/>
          </p:cNvSpPr>
          <p:nvPr>
            <p:ph sz="quarter" idx="1"/>
          </p:nvPr>
        </p:nvSpPr>
        <p:spPr/>
        <p:txBody>
          <a:bodyPr>
            <a:noAutofit/>
          </a:bodyPr>
          <a:lstStyle/>
          <a:p>
            <a:pPr marL="0" indent="0">
              <a:buNone/>
            </a:pPr>
            <a:r>
              <a:rPr lang="tr-TR" altLang="tr-TR" sz="2400" dirty="0" smtClean="0">
                <a:cs typeface="Times New Roman" panose="02020603050405020304" pitchFamily="18" charset="0"/>
              </a:rPr>
              <a:t>Okul </a:t>
            </a:r>
            <a:r>
              <a:rPr lang="tr-TR" altLang="tr-TR" sz="2400" dirty="0">
                <a:cs typeface="Times New Roman" panose="02020603050405020304" pitchFamily="18" charset="0"/>
              </a:rPr>
              <a:t>İdarecileri	</a:t>
            </a:r>
            <a:r>
              <a:rPr lang="tr-TR" altLang="tr-TR" sz="2400" dirty="0" smtClean="0">
                <a:cs typeface="Times New Roman" panose="02020603050405020304" pitchFamily="18" charset="0"/>
              </a:rPr>
              <a:t>			:  3		</a:t>
            </a:r>
          </a:p>
          <a:p>
            <a:pPr marL="0" indent="0">
              <a:buNone/>
            </a:pPr>
            <a:r>
              <a:rPr lang="tr-TR" altLang="tr-TR" sz="2400" dirty="0" smtClean="0">
                <a:cs typeface="Times New Roman" panose="02020603050405020304" pitchFamily="18" charset="0"/>
              </a:rPr>
              <a:t>Anasınıfı </a:t>
            </a:r>
            <a:r>
              <a:rPr lang="tr-TR" altLang="tr-TR" sz="2400" dirty="0">
                <a:cs typeface="Times New Roman" panose="02020603050405020304" pitchFamily="18" charset="0"/>
              </a:rPr>
              <a:t>Öğretmeni	</a:t>
            </a:r>
            <a:r>
              <a:rPr lang="tr-TR" altLang="tr-TR" dirty="0">
                <a:cs typeface="Times New Roman" panose="02020603050405020304" pitchFamily="18" charset="0"/>
              </a:rPr>
              <a:t> </a:t>
            </a:r>
            <a:r>
              <a:rPr lang="tr-TR" altLang="tr-TR" dirty="0" smtClean="0">
                <a:cs typeface="Times New Roman" panose="02020603050405020304" pitchFamily="18" charset="0"/>
              </a:rPr>
              <a:t>		</a:t>
            </a:r>
            <a:r>
              <a:rPr lang="tr-TR" altLang="tr-TR" sz="2400" dirty="0" smtClean="0">
                <a:cs typeface="Times New Roman" panose="02020603050405020304" pitchFamily="18" charset="0"/>
              </a:rPr>
              <a:t>:  4</a:t>
            </a:r>
          </a:p>
          <a:p>
            <a:pPr marL="0" indent="0">
              <a:buNone/>
            </a:pPr>
            <a:r>
              <a:rPr lang="tr-TR" altLang="tr-TR" sz="2400" dirty="0" smtClean="0">
                <a:cs typeface="Times New Roman" panose="02020603050405020304" pitchFamily="18" charset="0"/>
              </a:rPr>
              <a:t>İlkokul İngilizce Öğretmeni		:  1</a:t>
            </a:r>
            <a:endParaRPr lang="tr-TR" altLang="tr-TR" sz="2400" dirty="0">
              <a:cs typeface="Times New Roman" panose="02020603050405020304" pitchFamily="18" charset="0"/>
            </a:endParaRPr>
          </a:p>
          <a:p>
            <a:pPr marL="0" indent="0">
              <a:buNone/>
            </a:pPr>
            <a:r>
              <a:rPr lang="tr-TR" altLang="tr-TR" sz="2400" dirty="0">
                <a:cs typeface="Times New Roman" panose="02020603050405020304" pitchFamily="18" charset="0"/>
              </a:rPr>
              <a:t>Sınıf Öğretmeni		</a:t>
            </a:r>
            <a:r>
              <a:rPr lang="tr-TR" altLang="tr-TR" sz="2400" dirty="0" smtClean="0">
                <a:cs typeface="Times New Roman" panose="02020603050405020304" pitchFamily="18" charset="0"/>
              </a:rPr>
              <a:t>		:14</a:t>
            </a:r>
          </a:p>
          <a:p>
            <a:pPr marL="0" indent="0">
              <a:buNone/>
            </a:pPr>
            <a:r>
              <a:rPr lang="tr-TR" altLang="tr-TR" dirty="0" smtClean="0">
                <a:cs typeface="Times New Roman" panose="02020603050405020304" pitchFamily="18" charset="0"/>
              </a:rPr>
              <a:t>Ortaokul Branş Öğretmen Sayısı	:24</a:t>
            </a:r>
            <a:endParaRPr lang="tr-TR" altLang="tr-TR" sz="2400" dirty="0">
              <a:cs typeface="Times New Roman" panose="02020603050405020304" pitchFamily="18" charset="0"/>
            </a:endParaRPr>
          </a:p>
          <a:p>
            <a:pPr marL="0" indent="0">
              <a:buNone/>
            </a:pPr>
            <a:r>
              <a:rPr lang="tr-TR" altLang="tr-TR" sz="2400" dirty="0">
                <a:cs typeface="Times New Roman" panose="02020603050405020304" pitchFamily="18" charset="0"/>
              </a:rPr>
              <a:t>Özel Eğitim Öğretmeni	</a:t>
            </a:r>
            <a:r>
              <a:rPr lang="tr-TR" altLang="tr-TR" sz="2400" dirty="0" smtClean="0">
                <a:cs typeface="Times New Roman" panose="02020603050405020304" pitchFamily="18" charset="0"/>
              </a:rPr>
              <a:t>		:  </a:t>
            </a:r>
            <a:r>
              <a:rPr lang="tr-TR" altLang="tr-TR" dirty="0">
                <a:cs typeface="Times New Roman" panose="02020603050405020304" pitchFamily="18" charset="0"/>
              </a:rPr>
              <a:t>4</a:t>
            </a:r>
            <a:endParaRPr lang="tr-TR" altLang="tr-TR" dirty="0" smtClean="0">
              <a:cs typeface="Times New Roman" panose="02020603050405020304" pitchFamily="18" charset="0"/>
            </a:endParaRPr>
          </a:p>
          <a:p>
            <a:pPr marL="0" indent="0">
              <a:buNone/>
            </a:pPr>
            <a:r>
              <a:rPr lang="tr-TR" altLang="tr-TR" dirty="0" err="1" smtClean="0">
                <a:cs typeface="Times New Roman" panose="02020603050405020304" pitchFamily="18" charset="0"/>
              </a:rPr>
              <a:t>Reber</a:t>
            </a:r>
            <a:r>
              <a:rPr lang="tr-TR" altLang="tr-TR" dirty="0" smtClean="0">
                <a:cs typeface="Times New Roman" panose="02020603050405020304" pitchFamily="18" charset="0"/>
              </a:rPr>
              <a:t> Öğretmen				:   2</a:t>
            </a:r>
          </a:p>
          <a:p>
            <a:pPr marL="0" indent="0">
              <a:buNone/>
            </a:pPr>
            <a:endParaRPr lang="tr-TR" altLang="tr-TR" sz="2400" dirty="0">
              <a:cs typeface="Times New Roman" panose="02020603050405020304" pitchFamily="18" charset="0"/>
            </a:endParaRPr>
          </a:p>
          <a:p>
            <a:pPr marL="0" indent="0">
              <a:buNone/>
            </a:pPr>
            <a:r>
              <a:rPr lang="tr-TR" altLang="tr-TR" sz="2400" dirty="0" smtClean="0">
                <a:cs typeface="Times New Roman" panose="02020603050405020304" pitchFamily="18" charset="0"/>
              </a:rPr>
              <a:t>Toplam</a:t>
            </a:r>
            <a:r>
              <a:rPr lang="tr-TR" altLang="tr-TR" sz="2400" dirty="0">
                <a:cs typeface="Times New Roman" panose="02020603050405020304" pitchFamily="18" charset="0"/>
              </a:rPr>
              <a:t>			</a:t>
            </a:r>
            <a:r>
              <a:rPr lang="tr-TR" altLang="tr-TR" sz="2400" dirty="0" smtClean="0">
                <a:cs typeface="Times New Roman" panose="02020603050405020304" pitchFamily="18" charset="0"/>
              </a:rPr>
              <a:t>: </a:t>
            </a:r>
            <a:r>
              <a:rPr lang="tr-TR" altLang="tr-TR" dirty="0" smtClean="0">
                <a:cs typeface="Times New Roman" panose="02020603050405020304" pitchFamily="18" charset="0"/>
              </a:rPr>
              <a:t>52</a:t>
            </a:r>
            <a:r>
              <a:rPr lang="tr-TR" altLang="tr-TR" sz="2400" dirty="0" smtClean="0">
                <a:cs typeface="Times New Roman" panose="02020603050405020304" pitchFamily="18" charset="0"/>
              </a:rPr>
              <a:t> Öğretmen Çalışmaktadır.</a:t>
            </a:r>
            <a:endParaRPr lang="tr-TR" altLang="tr-TR" sz="2400" dirty="0">
              <a:cs typeface="Times New Roman" panose="02020603050405020304" pitchFamily="18" charset="0"/>
            </a:endParaRPr>
          </a:p>
        </p:txBody>
      </p:sp>
    </p:spTree>
    <p:extLst>
      <p:ext uri="{BB962C8B-B14F-4D97-AF65-F5344CB8AC3E}">
        <p14:creationId xmlns:p14="http://schemas.microsoft.com/office/powerpoint/2010/main" val="931006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651164" y="413184"/>
            <a:ext cx="9956800" cy="1143000"/>
          </a:xfrm>
        </p:spPr>
        <p:txBody>
          <a:bodyPr>
            <a:normAutofit/>
          </a:bodyPr>
          <a:lstStyle/>
          <a:p>
            <a:r>
              <a:rPr lang="tr-TR" dirty="0"/>
              <a:t>	</a:t>
            </a:r>
            <a:r>
              <a:rPr lang="tr-TR" dirty="0" smtClean="0"/>
              <a:t>	2015-2016 eğitim-öğretim yılı </a:t>
            </a:r>
            <a:br>
              <a:rPr lang="tr-TR" dirty="0" smtClean="0"/>
            </a:br>
            <a:r>
              <a:rPr lang="tr-TR" dirty="0" smtClean="0"/>
              <a:t>			</a:t>
            </a:r>
            <a:r>
              <a:rPr lang="tr-TR" sz="2400" dirty="0" smtClean="0"/>
              <a:t>ilkokul öğrenci sayıları</a:t>
            </a:r>
            <a:endParaRPr lang="tr-TR" sz="1800" dirty="0"/>
          </a:p>
        </p:txBody>
      </p:sp>
      <p:sp>
        <p:nvSpPr>
          <p:cNvPr id="3" name="İçerik Yer Tutucusu 2"/>
          <p:cNvSpPr>
            <a:spLocks noGrp="1"/>
          </p:cNvSpPr>
          <p:nvPr>
            <p:ph sz="quarter" idx="1"/>
          </p:nvPr>
        </p:nvSpPr>
        <p:spPr/>
        <p:txBody>
          <a:bodyPr>
            <a:noAutofit/>
          </a:bodyPr>
          <a:lstStyle/>
          <a:p>
            <a:pPr marL="0" indent="0">
              <a:buNone/>
            </a:pPr>
            <a:endParaRPr lang="tr-TR" altLang="tr-TR" sz="2400" dirty="0" smtClean="0">
              <a:cs typeface="Times New Roman" panose="02020603050405020304" pitchFamily="18" charset="0"/>
            </a:endParaRPr>
          </a:p>
          <a:p>
            <a:pPr marL="0" indent="0">
              <a:buNone/>
            </a:pPr>
            <a:endParaRPr lang="tr-TR" altLang="tr-TR" dirty="0">
              <a:cs typeface="Times New Roman" panose="02020603050405020304" pitchFamily="18" charset="0"/>
            </a:endParaRPr>
          </a:p>
          <a:p>
            <a:pPr marL="0" indent="0">
              <a:buNone/>
            </a:pPr>
            <a:r>
              <a:rPr lang="tr-TR" altLang="tr-TR" sz="2400" dirty="0" smtClean="0">
                <a:cs typeface="Times New Roman" panose="02020603050405020304" pitchFamily="18" charset="0"/>
              </a:rPr>
              <a:t>Anasınıfı			: 4 Şube,   </a:t>
            </a:r>
            <a:r>
              <a:rPr lang="tr-TR" altLang="tr-TR" dirty="0" smtClean="0">
                <a:cs typeface="Times New Roman" panose="02020603050405020304" pitchFamily="18" charset="0"/>
              </a:rPr>
              <a:t>105</a:t>
            </a:r>
            <a:r>
              <a:rPr lang="tr-TR" altLang="tr-TR" sz="2400" dirty="0" smtClean="0">
                <a:cs typeface="Times New Roman" panose="02020603050405020304" pitchFamily="18" charset="0"/>
              </a:rPr>
              <a:t> Öğrenci</a:t>
            </a:r>
            <a:endParaRPr lang="tr-TR" altLang="tr-TR" sz="2400" dirty="0">
              <a:cs typeface="Times New Roman" panose="02020603050405020304" pitchFamily="18" charset="0"/>
            </a:endParaRPr>
          </a:p>
          <a:p>
            <a:pPr marL="0" indent="0">
              <a:buNone/>
            </a:pPr>
            <a:r>
              <a:rPr lang="tr-TR" altLang="tr-TR" sz="2400" dirty="0" smtClean="0">
                <a:cs typeface="Times New Roman" panose="02020603050405020304" pitchFamily="18" charset="0"/>
              </a:rPr>
              <a:t>İlkokul			: 14 Şube, </a:t>
            </a:r>
            <a:r>
              <a:rPr lang="tr-TR" altLang="tr-TR" dirty="0" smtClean="0">
                <a:cs typeface="Times New Roman" panose="02020603050405020304" pitchFamily="18" charset="0"/>
              </a:rPr>
              <a:t>396</a:t>
            </a:r>
            <a:r>
              <a:rPr lang="tr-TR" altLang="tr-TR" sz="2400" dirty="0" smtClean="0">
                <a:cs typeface="Times New Roman" panose="02020603050405020304" pitchFamily="18" charset="0"/>
              </a:rPr>
              <a:t> Öğrenci</a:t>
            </a:r>
            <a:endParaRPr lang="tr-TR" altLang="tr-TR" sz="2400" dirty="0">
              <a:cs typeface="Times New Roman" panose="02020603050405020304" pitchFamily="18" charset="0"/>
            </a:endParaRPr>
          </a:p>
          <a:p>
            <a:pPr marL="0" indent="0">
              <a:buNone/>
            </a:pPr>
            <a:r>
              <a:rPr lang="tr-TR" altLang="tr-TR" sz="2400" dirty="0">
                <a:cs typeface="Times New Roman" panose="02020603050405020304" pitchFamily="18" charset="0"/>
              </a:rPr>
              <a:t>Özel Eğitim </a:t>
            </a:r>
            <a:r>
              <a:rPr lang="tr-TR" altLang="tr-TR" sz="2400" dirty="0" smtClean="0">
                <a:cs typeface="Times New Roman" panose="02020603050405020304" pitchFamily="18" charset="0"/>
              </a:rPr>
              <a:t>			: 1 Şube,      </a:t>
            </a:r>
            <a:r>
              <a:rPr lang="tr-TR" altLang="tr-TR" dirty="0" smtClean="0">
                <a:cs typeface="Times New Roman" panose="02020603050405020304" pitchFamily="18" charset="0"/>
              </a:rPr>
              <a:t>7</a:t>
            </a:r>
            <a:r>
              <a:rPr lang="tr-TR" altLang="tr-TR" sz="2400" dirty="0" smtClean="0">
                <a:cs typeface="Times New Roman" panose="02020603050405020304" pitchFamily="18" charset="0"/>
              </a:rPr>
              <a:t> Öğrenci</a:t>
            </a:r>
            <a:endParaRPr lang="tr-TR" altLang="tr-TR" sz="2400" dirty="0">
              <a:cs typeface="Times New Roman" panose="02020603050405020304" pitchFamily="18" charset="0"/>
            </a:endParaRPr>
          </a:p>
          <a:p>
            <a:pPr marL="0" indent="0">
              <a:buNone/>
            </a:pPr>
            <a:r>
              <a:rPr lang="tr-TR" altLang="tr-TR" sz="2400" dirty="0">
                <a:cs typeface="Times New Roman" panose="02020603050405020304" pitchFamily="18" charset="0"/>
              </a:rPr>
              <a:t>Toplam			</a:t>
            </a:r>
            <a:r>
              <a:rPr lang="tr-TR" altLang="tr-TR" sz="2400" dirty="0" smtClean="0">
                <a:cs typeface="Times New Roman" panose="02020603050405020304" pitchFamily="18" charset="0"/>
              </a:rPr>
              <a:t>: 20 Şube,  508 </a:t>
            </a:r>
            <a:r>
              <a:rPr lang="tr-TR" altLang="tr-TR" sz="2400" dirty="0">
                <a:cs typeface="Times New Roman" panose="02020603050405020304" pitchFamily="18" charset="0"/>
              </a:rPr>
              <a:t>Öğrenci</a:t>
            </a:r>
          </a:p>
        </p:txBody>
      </p:sp>
    </p:spTree>
    <p:extLst>
      <p:ext uri="{BB962C8B-B14F-4D97-AF65-F5344CB8AC3E}">
        <p14:creationId xmlns:p14="http://schemas.microsoft.com/office/powerpoint/2010/main" val="197759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t>
            </a:r>
            <a:r>
              <a:rPr lang="tr-TR" dirty="0" smtClean="0"/>
              <a:t>	</a:t>
            </a:r>
            <a:r>
              <a:rPr lang="tr-TR" sz="2800" dirty="0" smtClean="0"/>
              <a:t>2015-2016 eğitim-öğretim YILI</a:t>
            </a:r>
            <a:br>
              <a:rPr lang="tr-TR" sz="2800" dirty="0" smtClean="0"/>
            </a:br>
            <a:r>
              <a:rPr lang="tr-TR" dirty="0" smtClean="0"/>
              <a:t>			</a:t>
            </a:r>
            <a:r>
              <a:rPr lang="tr-TR" sz="2400" dirty="0" smtClean="0"/>
              <a:t>ortaokul öğrenci sayıları</a:t>
            </a:r>
            <a:endParaRPr lang="tr-TR" sz="1800" dirty="0"/>
          </a:p>
        </p:txBody>
      </p:sp>
      <p:sp>
        <p:nvSpPr>
          <p:cNvPr id="3" name="İçerik Yer Tutucusu 2"/>
          <p:cNvSpPr>
            <a:spLocks noGrp="1"/>
          </p:cNvSpPr>
          <p:nvPr>
            <p:ph sz="quarter" idx="1"/>
          </p:nvPr>
        </p:nvSpPr>
        <p:spPr>
          <a:xfrm>
            <a:off x="595746" y="1600200"/>
            <a:ext cx="9956800" cy="4873752"/>
          </a:xfrm>
        </p:spPr>
        <p:txBody>
          <a:bodyPr>
            <a:noAutofit/>
          </a:bodyPr>
          <a:lstStyle/>
          <a:p>
            <a:pPr marL="0" indent="0">
              <a:buNone/>
            </a:pPr>
            <a:endParaRPr lang="tr-TR" altLang="tr-TR" sz="2400" dirty="0" smtClean="0">
              <a:cs typeface="Times New Roman" panose="02020603050405020304" pitchFamily="18" charset="0"/>
            </a:endParaRPr>
          </a:p>
          <a:p>
            <a:pPr marL="0" indent="0">
              <a:buNone/>
            </a:pPr>
            <a:endParaRPr lang="tr-TR" altLang="tr-TR" dirty="0">
              <a:cs typeface="Times New Roman" panose="02020603050405020304" pitchFamily="18" charset="0"/>
            </a:endParaRPr>
          </a:p>
          <a:p>
            <a:pPr marL="0" indent="0">
              <a:buNone/>
            </a:pPr>
            <a:endParaRPr lang="tr-TR" altLang="tr-TR" sz="2400" dirty="0" smtClean="0">
              <a:cs typeface="Times New Roman" panose="02020603050405020304" pitchFamily="18" charset="0"/>
            </a:endParaRPr>
          </a:p>
          <a:p>
            <a:pPr marL="0" indent="0">
              <a:buNone/>
            </a:pPr>
            <a:r>
              <a:rPr lang="tr-TR" altLang="tr-TR" sz="2400" dirty="0" smtClean="0">
                <a:cs typeface="Times New Roman" panose="02020603050405020304" pitchFamily="18" charset="0"/>
              </a:rPr>
              <a:t>Ortaokul </a:t>
            </a:r>
            <a:r>
              <a:rPr lang="tr-TR" altLang="tr-TR" sz="2400" dirty="0">
                <a:cs typeface="Times New Roman" panose="02020603050405020304" pitchFamily="18" charset="0"/>
              </a:rPr>
              <a:t>			</a:t>
            </a:r>
            <a:r>
              <a:rPr lang="tr-TR" altLang="tr-TR" sz="2400" dirty="0" smtClean="0">
                <a:cs typeface="Times New Roman" panose="02020603050405020304" pitchFamily="18" charset="0"/>
              </a:rPr>
              <a:t>: 16 Şube, 421 Öğrenci</a:t>
            </a:r>
            <a:endParaRPr lang="tr-TR" altLang="tr-TR" sz="2400" dirty="0">
              <a:cs typeface="Times New Roman" panose="02020603050405020304" pitchFamily="18" charset="0"/>
            </a:endParaRPr>
          </a:p>
          <a:p>
            <a:pPr marL="0" indent="0">
              <a:buNone/>
            </a:pPr>
            <a:r>
              <a:rPr lang="tr-TR" altLang="tr-TR" sz="2400" dirty="0" smtClean="0">
                <a:cs typeface="Times New Roman" panose="02020603050405020304" pitchFamily="18" charset="0"/>
              </a:rPr>
              <a:t>Özel </a:t>
            </a:r>
            <a:r>
              <a:rPr lang="tr-TR" altLang="tr-TR" sz="2400" dirty="0">
                <a:cs typeface="Times New Roman" panose="02020603050405020304" pitchFamily="18" charset="0"/>
              </a:rPr>
              <a:t>Eğitim 	   </a:t>
            </a:r>
            <a:r>
              <a:rPr lang="tr-TR" altLang="tr-TR" sz="2400" dirty="0" smtClean="0">
                <a:cs typeface="Times New Roman" panose="02020603050405020304" pitchFamily="18" charset="0"/>
              </a:rPr>
              <a:t>		: 2 Şube,     11 </a:t>
            </a:r>
            <a:r>
              <a:rPr lang="tr-TR" altLang="tr-TR" sz="2400" dirty="0">
                <a:cs typeface="Times New Roman" panose="02020603050405020304" pitchFamily="18" charset="0"/>
              </a:rPr>
              <a:t>Öğrenci</a:t>
            </a:r>
          </a:p>
          <a:p>
            <a:pPr marL="0" indent="0">
              <a:buNone/>
            </a:pPr>
            <a:r>
              <a:rPr lang="tr-TR" altLang="tr-TR" sz="2400" dirty="0" smtClean="0">
                <a:cs typeface="Times New Roman" panose="02020603050405020304" pitchFamily="18" charset="0"/>
              </a:rPr>
              <a:t>Toplam</a:t>
            </a:r>
            <a:r>
              <a:rPr lang="tr-TR" altLang="tr-TR" sz="2400" dirty="0">
                <a:cs typeface="Times New Roman" panose="02020603050405020304" pitchFamily="18" charset="0"/>
              </a:rPr>
              <a:t>			</a:t>
            </a:r>
            <a:r>
              <a:rPr lang="tr-TR" altLang="tr-TR" sz="2400" dirty="0" smtClean="0">
                <a:cs typeface="Times New Roman" panose="02020603050405020304" pitchFamily="18" charset="0"/>
              </a:rPr>
              <a:t>: 16 Şube, </a:t>
            </a:r>
            <a:r>
              <a:rPr lang="tr-TR" altLang="tr-TR" dirty="0">
                <a:cs typeface="Times New Roman" panose="02020603050405020304" pitchFamily="18" charset="0"/>
              </a:rPr>
              <a:t> </a:t>
            </a:r>
            <a:r>
              <a:rPr lang="tr-TR" altLang="tr-TR" dirty="0" smtClean="0">
                <a:cs typeface="Times New Roman" panose="02020603050405020304" pitchFamily="18" charset="0"/>
              </a:rPr>
              <a:t>432</a:t>
            </a:r>
            <a:r>
              <a:rPr lang="tr-TR" altLang="tr-TR" sz="2400" dirty="0" smtClean="0">
                <a:cs typeface="Times New Roman" panose="02020603050405020304" pitchFamily="18" charset="0"/>
              </a:rPr>
              <a:t> </a:t>
            </a:r>
            <a:r>
              <a:rPr lang="tr-TR" altLang="tr-TR" sz="2400" dirty="0">
                <a:cs typeface="Times New Roman" panose="02020603050405020304" pitchFamily="18" charset="0"/>
              </a:rPr>
              <a:t>Öğrenci</a:t>
            </a:r>
          </a:p>
        </p:txBody>
      </p:sp>
    </p:spTree>
    <p:extLst>
      <p:ext uri="{BB962C8B-B14F-4D97-AF65-F5344CB8AC3E}">
        <p14:creationId xmlns:p14="http://schemas.microsoft.com/office/powerpoint/2010/main" val="2727664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	2017-2018 eğitim-öğretim yılı </a:t>
            </a:r>
            <a:br>
              <a:rPr lang="tr-TR" dirty="0" smtClean="0"/>
            </a:br>
            <a:r>
              <a:rPr lang="tr-TR" dirty="0" smtClean="0"/>
              <a:t>		</a:t>
            </a:r>
            <a:r>
              <a:rPr lang="tr-TR" sz="2400" dirty="0" smtClean="0"/>
              <a:t>toplam öğrenci sayıları</a:t>
            </a:r>
            <a:endParaRPr lang="tr-TR" sz="1800" dirty="0"/>
          </a:p>
        </p:txBody>
      </p:sp>
      <p:sp>
        <p:nvSpPr>
          <p:cNvPr id="3" name="İçerik Yer Tutucusu 2"/>
          <p:cNvSpPr>
            <a:spLocks noGrp="1"/>
          </p:cNvSpPr>
          <p:nvPr>
            <p:ph sz="quarter" idx="1"/>
          </p:nvPr>
        </p:nvSpPr>
        <p:spPr/>
        <p:txBody>
          <a:bodyPr>
            <a:noAutofit/>
          </a:bodyPr>
          <a:lstStyle/>
          <a:p>
            <a:pPr marL="0" indent="0">
              <a:buNone/>
            </a:pPr>
            <a:endParaRPr lang="tr-TR" altLang="tr-TR" sz="2400" dirty="0" smtClean="0">
              <a:cs typeface="Times New Roman" panose="02020603050405020304" pitchFamily="18" charset="0"/>
            </a:endParaRPr>
          </a:p>
          <a:p>
            <a:pPr marL="0" indent="0">
              <a:buNone/>
            </a:pPr>
            <a:endParaRPr lang="tr-TR" altLang="tr-TR" dirty="0">
              <a:cs typeface="Times New Roman" panose="02020603050405020304" pitchFamily="18" charset="0"/>
            </a:endParaRPr>
          </a:p>
          <a:p>
            <a:pPr marL="0" indent="0">
              <a:buNone/>
            </a:pPr>
            <a:r>
              <a:rPr lang="tr-TR" altLang="tr-TR" sz="2400" dirty="0" smtClean="0">
                <a:cs typeface="Times New Roman" panose="02020603050405020304" pitchFamily="18" charset="0"/>
              </a:rPr>
              <a:t>İlkokul </a:t>
            </a:r>
            <a:r>
              <a:rPr lang="tr-TR" altLang="tr-TR" sz="2400" dirty="0">
                <a:cs typeface="Times New Roman" panose="02020603050405020304" pitchFamily="18" charset="0"/>
              </a:rPr>
              <a:t>Öğrenci Sayısı	</a:t>
            </a:r>
            <a:r>
              <a:rPr lang="tr-TR" altLang="tr-TR" sz="2400" dirty="0" smtClean="0">
                <a:cs typeface="Times New Roman" panose="02020603050405020304" pitchFamily="18" charset="0"/>
              </a:rPr>
              <a:t>:   Kız : </a:t>
            </a:r>
            <a:r>
              <a:rPr lang="tr-TR" altLang="tr-TR" dirty="0" smtClean="0">
                <a:cs typeface="Times New Roman" panose="02020603050405020304" pitchFamily="18" charset="0"/>
              </a:rPr>
              <a:t>252</a:t>
            </a:r>
            <a:r>
              <a:rPr lang="tr-TR" altLang="tr-TR" sz="2400" dirty="0" smtClean="0">
                <a:cs typeface="Times New Roman" panose="02020603050405020304" pitchFamily="18" charset="0"/>
              </a:rPr>
              <a:t>   Erkek : </a:t>
            </a:r>
            <a:r>
              <a:rPr lang="tr-TR" altLang="tr-TR" dirty="0" smtClean="0">
                <a:cs typeface="Times New Roman" panose="02020603050405020304" pitchFamily="18" charset="0"/>
              </a:rPr>
              <a:t>256</a:t>
            </a:r>
            <a:r>
              <a:rPr lang="tr-TR" altLang="tr-TR" sz="2400" dirty="0" smtClean="0">
                <a:cs typeface="Times New Roman" panose="02020603050405020304" pitchFamily="18" charset="0"/>
              </a:rPr>
              <a:t>  Toplam : </a:t>
            </a:r>
            <a:r>
              <a:rPr lang="tr-TR" altLang="tr-TR" dirty="0" smtClean="0">
                <a:cs typeface="Times New Roman" panose="02020603050405020304" pitchFamily="18" charset="0"/>
              </a:rPr>
              <a:t>508</a:t>
            </a:r>
            <a:endParaRPr lang="tr-TR" altLang="tr-TR" sz="2400" dirty="0">
              <a:cs typeface="Times New Roman" panose="02020603050405020304" pitchFamily="18" charset="0"/>
            </a:endParaRPr>
          </a:p>
          <a:p>
            <a:pPr marL="0" indent="0">
              <a:buNone/>
            </a:pPr>
            <a:r>
              <a:rPr lang="tr-TR" altLang="tr-TR" sz="2400" dirty="0">
                <a:cs typeface="Times New Roman" panose="02020603050405020304" pitchFamily="18" charset="0"/>
              </a:rPr>
              <a:t>Ortaokul Öğrenci sayısı   </a:t>
            </a:r>
            <a:r>
              <a:rPr lang="tr-TR" altLang="tr-TR" sz="2400" dirty="0" smtClean="0">
                <a:cs typeface="Times New Roman" panose="02020603050405020304" pitchFamily="18" charset="0"/>
              </a:rPr>
              <a:t>	:   Kız : </a:t>
            </a:r>
            <a:r>
              <a:rPr lang="tr-TR" altLang="tr-TR" dirty="0" smtClean="0">
                <a:cs typeface="Times New Roman" panose="02020603050405020304" pitchFamily="18" charset="0"/>
              </a:rPr>
              <a:t>225</a:t>
            </a:r>
            <a:r>
              <a:rPr lang="tr-TR" altLang="tr-TR" sz="2400" dirty="0" smtClean="0">
                <a:cs typeface="Times New Roman" panose="02020603050405020304" pitchFamily="18" charset="0"/>
              </a:rPr>
              <a:t>   Erkek : </a:t>
            </a:r>
            <a:r>
              <a:rPr lang="tr-TR" altLang="tr-TR" dirty="0" smtClean="0">
                <a:cs typeface="Times New Roman" panose="02020603050405020304" pitchFamily="18" charset="0"/>
              </a:rPr>
              <a:t>207</a:t>
            </a:r>
            <a:r>
              <a:rPr lang="tr-TR" altLang="tr-TR" sz="2400" dirty="0" smtClean="0">
                <a:cs typeface="Times New Roman" panose="02020603050405020304" pitchFamily="18" charset="0"/>
              </a:rPr>
              <a:t>  Toplam : </a:t>
            </a:r>
            <a:r>
              <a:rPr lang="tr-TR" altLang="tr-TR" dirty="0" smtClean="0">
                <a:cs typeface="Times New Roman" panose="02020603050405020304" pitchFamily="18" charset="0"/>
              </a:rPr>
              <a:t>432</a:t>
            </a:r>
            <a:r>
              <a:rPr lang="tr-TR" altLang="tr-TR" sz="2400" dirty="0" smtClean="0">
                <a:cs typeface="Times New Roman" panose="02020603050405020304" pitchFamily="18" charset="0"/>
              </a:rPr>
              <a:t> </a:t>
            </a:r>
            <a:r>
              <a:rPr lang="tr-TR" altLang="tr-TR" sz="2400" dirty="0">
                <a:cs typeface="Times New Roman" panose="02020603050405020304" pitchFamily="18" charset="0"/>
              </a:rPr>
              <a:t>olmak üzere </a:t>
            </a:r>
          </a:p>
          <a:p>
            <a:pPr marL="0" indent="0">
              <a:buNone/>
            </a:pPr>
            <a:r>
              <a:rPr lang="tr-TR" altLang="tr-TR" sz="2400" dirty="0">
                <a:cs typeface="Times New Roman" panose="02020603050405020304" pitchFamily="18" charset="0"/>
              </a:rPr>
              <a:t>Toplam	</a:t>
            </a:r>
            <a:r>
              <a:rPr lang="tr-TR" altLang="tr-TR" sz="2400" dirty="0" smtClean="0">
                <a:cs typeface="Times New Roman" panose="02020603050405020304" pitchFamily="18" charset="0"/>
              </a:rPr>
              <a:t>:  </a:t>
            </a:r>
            <a:r>
              <a:rPr lang="tr-TR" altLang="tr-TR" dirty="0" smtClean="0">
                <a:cs typeface="Times New Roman" panose="02020603050405020304" pitchFamily="18" charset="0"/>
              </a:rPr>
              <a:t>940</a:t>
            </a:r>
            <a:r>
              <a:rPr lang="tr-TR" altLang="tr-TR" sz="2400" dirty="0" smtClean="0">
                <a:cs typeface="Times New Roman" panose="02020603050405020304" pitchFamily="18" charset="0"/>
              </a:rPr>
              <a:t> öğrenci eğitim öğretime devam   etmektedir</a:t>
            </a:r>
            <a:endParaRPr lang="tr-TR" altLang="tr-TR" sz="2400" dirty="0">
              <a:cs typeface="Times New Roman" panose="02020603050405020304" pitchFamily="18" charset="0"/>
            </a:endParaRPr>
          </a:p>
        </p:txBody>
      </p:sp>
    </p:spTree>
    <p:extLst>
      <p:ext uri="{BB962C8B-B14F-4D97-AF65-F5344CB8AC3E}">
        <p14:creationId xmlns:p14="http://schemas.microsoft.com/office/powerpoint/2010/main" val="186132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		2016-2017 öğrenci başarılarımız</a:t>
            </a:r>
            <a:endParaRPr lang="tr-TR" sz="2800" dirty="0"/>
          </a:p>
        </p:txBody>
      </p:sp>
      <p:sp>
        <p:nvSpPr>
          <p:cNvPr id="3" name="İçerik Yer Tutucusu 2"/>
          <p:cNvSpPr>
            <a:spLocks noGrp="1"/>
          </p:cNvSpPr>
          <p:nvPr>
            <p:ph sz="quarter" idx="1"/>
          </p:nvPr>
        </p:nvSpPr>
        <p:spPr/>
        <p:txBody>
          <a:bodyPr>
            <a:noAutofit/>
          </a:bodyPr>
          <a:lstStyle/>
          <a:p>
            <a:pPr lvl="1"/>
            <a:r>
              <a:rPr lang="tr-TR" dirty="0" smtClean="0"/>
              <a:t>4 </a:t>
            </a:r>
            <a:r>
              <a:rPr lang="tr-TR" dirty="0"/>
              <a:t>öğrenci Fen Lisesi</a:t>
            </a:r>
          </a:p>
          <a:p>
            <a:pPr lvl="1"/>
            <a:r>
              <a:rPr lang="tr-TR" dirty="0"/>
              <a:t>23 öğrenci Anadolu Lisesi</a:t>
            </a:r>
          </a:p>
          <a:p>
            <a:pPr lvl="1"/>
            <a:r>
              <a:rPr lang="tr-TR" dirty="0"/>
              <a:t>44 öğrenci Mesleki ve Teknik Anadolu Liseleri</a:t>
            </a:r>
          </a:p>
          <a:p>
            <a:pPr lvl="1"/>
            <a:r>
              <a:rPr lang="tr-TR" dirty="0"/>
              <a:t>6 öğrenci Özel Liseler</a:t>
            </a:r>
          </a:p>
          <a:p>
            <a:pPr lvl="1"/>
            <a:r>
              <a:rPr lang="tr-TR" dirty="0"/>
              <a:t>5 öğrenci İmam Hatip Lisesi</a:t>
            </a:r>
          </a:p>
          <a:p>
            <a:pPr lvl="1"/>
            <a:r>
              <a:rPr lang="tr-TR" dirty="0"/>
              <a:t>1 öğrenci Sosyal Bilimler Lisesi</a:t>
            </a:r>
          </a:p>
          <a:p>
            <a:pPr lvl="1"/>
            <a:r>
              <a:rPr lang="tr-TR" dirty="0"/>
              <a:t>1 öğrenci Güzel Sanatlar Lisesi </a:t>
            </a:r>
          </a:p>
          <a:p>
            <a:pPr lvl="1"/>
            <a:r>
              <a:rPr lang="tr-TR" dirty="0"/>
              <a:t>1 öğrenci Mesleki Eğitim Merkezi</a:t>
            </a:r>
          </a:p>
          <a:p>
            <a:pPr lvl="1"/>
            <a:r>
              <a:rPr lang="tr-TR" dirty="0"/>
              <a:t>2 öğrenci Açık Öğretim Lisesi</a:t>
            </a:r>
          </a:p>
          <a:p>
            <a:pPr lvl="1"/>
            <a:r>
              <a:rPr lang="tr-TR" dirty="0"/>
              <a:t>12 öğrenci Spor Lisesi</a:t>
            </a:r>
          </a:p>
          <a:p>
            <a:pPr marL="0" indent="0">
              <a:buNone/>
            </a:pPr>
            <a:endParaRPr lang="tr-TR" altLang="tr-TR" sz="2400" dirty="0" smtClean="0">
              <a:cs typeface="Times New Roman" panose="02020603050405020304" pitchFamily="18" charset="0"/>
            </a:endParaRPr>
          </a:p>
          <a:p>
            <a:pPr marL="0" indent="0">
              <a:buNone/>
            </a:pPr>
            <a:endParaRPr lang="tr-TR" altLang="tr-TR" dirty="0">
              <a:cs typeface="Times New Roman" panose="02020603050405020304" pitchFamily="18" charset="0"/>
            </a:endParaRPr>
          </a:p>
          <a:p>
            <a:pPr marL="0" indent="0">
              <a:buNone/>
            </a:pPr>
            <a:r>
              <a:rPr lang="tr-TR" altLang="tr-TR" sz="2400" dirty="0" smtClean="0">
                <a:cs typeface="Times New Roman" panose="02020603050405020304" pitchFamily="18" charset="0"/>
              </a:rPr>
              <a:t>	</a:t>
            </a:r>
            <a:endParaRPr lang="tr-TR" altLang="tr-TR" sz="2400" dirty="0">
              <a:cs typeface="Times New Roman" panose="02020603050405020304" pitchFamily="18" charset="0"/>
            </a:endParaRPr>
          </a:p>
        </p:txBody>
      </p:sp>
    </p:spTree>
    <p:extLst>
      <p:ext uri="{BB962C8B-B14F-4D97-AF65-F5344CB8AC3E}">
        <p14:creationId xmlns:p14="http://schemas.microsoft.com/office/powerpoint/2010/main" val="3387598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Times New Roman" pitchFamily="18" charset="0"/>
                <a:cs typeface="Times New Roman" pitchFamily="18" charset="0"/>
              </a:rPr>
              <a:t>		2015-2016 Başarımız</a:t>
            </a:r>
            <a:endParaRPr lang="tr-TR" dirty="0">
              <a:latin typeface="Times New Roman" pitchFamily="18" charset="0"/>
              <a:cs typeface="Times New Roman" pitchFamily="18" charset="0"/>
            </a:endParaRPr>
          </a:p>
        </p:txBody>
      </p:sp>
      <p:sp>
        <p:nvSpPr>
          <p:cNvPr id="3" name="İçerik Yer Tutucusu 2"/>
          <p:cNvSpPr>
            <a:spLocks noGrp="1"/>
          </p:cNvSpPr>
          <p:nvPr>
            <p:ph sz="quarter" idx="1"/>
          </p:nvPr>
        </p:nvSpPr>
        <p:spPr/>
        <p:txBody>
          <a:bodyPr/>
          <a:lstStyle/>
          <a:p>
            <a:pPr marL="0" lvl="0" indent="0">
              <a:buClr>
                <a:prstClr val="white"/>
              </a:buClr>
              <a:buNone/>
            </a:pPr>
            <a:r>
              <a:rPr lang="tr-TR" altLang="tr-TR" sz="2400" dirty="0" smtClean="0">
                <a:solidFill>
                  <a:prstClr val="white"/>
                </a:solidFill>
                <a:cs typeface="Times New Roman" panose="02020603050405020304" pitchFamily="18" charset="0"/>
              </a:rPr>
              <a:t>	  8	Öğrencimiz </a:t>
            </a:r>
            <a:r>
              <a:rPr lang="tr-TR" altLang="tr-TR" sz="2400" dirty="0">
                <a:solidFill>
                  <a:prstClr val="white"/>
                </a:solidFill>
                <a:cs typeface="Times New Roman" panose="02020603050405020304" pitchFamily="18" charset="0"/>
              </a:rPr>
              <a:t>Fen Lisesi</a:t>
            </a:r>
          </a:p>
          <a:p>
            <a:pPr lvl="1"/>
            <a:r>
              <a:rPr lang="tr-TR" altLang="tr-TR" dirty="0" smtClean="0">
                <a:cs typeface="Times New Roman" panose="02020603050405020304" pitchFamily="18" charset="0"/>
              </a:rPr>
              <a:t>8</a:t>
            </a:r>
            <a:r>
              <a:rPr lang="tr-TR" altLang="tr-TR" dirty="0">
                <a:cs typeface="Times New Roman" panose="02020603050405020304" pitchFamily="18" charset="0"/>
              </a:rPr>
              <a:t>		</a:t>
            </a:r>
            <a:r>
              <a:rPr lang="tr-TR" altLang="tr-TR" dirty="0" smtClean="0">
                <a:cs typeface="Times New Roman" panose="02020603050405020304" pitchFamily="18" charset="0"/>
              </a:rPr>
              <a:t>Öğrencimiz </a:t>
            </a:r>
            <a:r>
              <a:rPr lang="tr-TR" altLang="tr-TR" dirty="0">
                <a:cs typeface="Times New Roman" panose="02020603050405020304" pitchFamily="18" charset="0"/>
              </a:rPr>
              <a:t>Fen Lisesi</a:t>
            </a:r>
          </a:p>
          <a:p>
            <a:pPr lvl="1"/>
            <a:r>
              <a:rPr lang="tr-TR" altLang="tr-TR" dirty="0" smtClean="0">
                <a:cs typeface="Times New Roman" panose="02020603050405020304" pitchFamily="18" charset="0"/>
              </a:rPr>
              <a:t>39	Öğrencimiz </a:t>
            </a:r>
            <a:r>
              <a:rPr lang="tr-TR" altLang="tr-TR" dirty="0" err="1">
                <a:cs typeface="Times New Roman" panose="02020603050405020304" pitchFamily="18" charset="0"/>
              </a:rPr>
              <a:t>Anodolu</a:t>
            </a:r>
            <a:r>
              <a:rPr lang="tr-TR" altLang="tr-TR" dirty="0">
                <a:cs typeface="Times New Roman" panose="02020603050405020304" pitchFamily="18" charset="0"/>
              </a:rPr>
              <a:t> </a:t>
            </a:r>
            <a:r>
              <a:rPr lang="tr-TR" altLang="tr-TR" dirty="0" smtClean="0">
                <a:cs typeface="Times New Roman" panose="02020603050405020304" pitchFamily="18" charset="0"/>
              </a:rPr>
              <a:t>lisesi</a:t>
            </a:r>
          </a:p>
          <a:p>
            <a:pPr lvl="1"/>
            <a:r>
              <a:rPr lang="tr-TR" altLang="tr-TR" dirty="0" smtClean="0">
                <a:cs typeface="Times New Roman" panose="02020603050405020304" pitchFamily="18" charset="0"/>
              </a:rPr>
              <a:t>1</a:t>
            </a:r>
            <a:r>
              <a:rPr lang="tr-TR" altLang="tr-TR" dirty="0">
                <a:cs typeface="Times New Roman" panose="02020603050405020304" pitchFamily="18" charset="0"/>
              </a:rPr>
              <a:t>	</a:t>
            </a:r>
            <a:r>
              <a:rPr lang="tr-TR" altLang="tr-TR" dirty="0" smtClean="0">
                <a:cs typeface="Times New Roman" panose="02020603050405020304" pitchFamily="18" charset="0"/>
              </a:rPr>
              <a:t>	Anadolu İmam Hatip Lisesi</a:t>
            </a:r>
            <a:endParaRPr lang="tr-TR" altLang="tr-TR" dirty="0">
              <a:cs typeface="Times New Roman" panose="02020603050405020304" pitchFamily="18" charset="0"/>
            </a:endParaRPr>
          </a:p>
          <a:p>
            <a:pPr lvl="1"/>
            <a:r>
              <a:rPr lang="tr-TR" altLang="tr-TR" dirty="0" smtClean="0">
                <a:cs typeface="Times New Roman" panose="02020603050405020304" pitchFamily="18" charset="0"/>
              </a:rPr>
              <a:t>3		Öğrencimiz </a:t>
            </a:r>
            <a:r>
              <a:rPr lang="tr-TR" altLang="tr-TR" dirty="0">
                <a:cs typeface="Times New Roman" panose="02020603050405020304" pitchFamily="18" charset="0"/>
              </a:rPr>
              <a:t>Sağlık meslek Lisesi</a:t>
            </a:r>
          </a:p>
          <a:p>
            <a:pPr lvl="1"/>
            <a:r>
              <a:rPr lang="tr-TR" altLang="tr-TR" dirty="0" smtClean="0">
                <a:cs typeface="Times New Roman" panose="02020603050405020304" pitchFamily="18" charset="0"/>
              </a:rPr>
              <a:t>35	Öğrencimiz </a:t>
            </a:r>
            <a:r>
              <a:rPr lang="tr-TR" altLang="tr-TR" dirty="0">
                <a:cs typeface="Times New Roman" panose="02020603050405020304" pitchFamily="18" charset="0"/>
              </a:rPr>
              <a:t>Meslek </a:t>
            </a:r>
            <a:r>
              <a:rPr lang="tr-TR" altLang="tr-TR" dirty="0" smtClean="0">
                <a:cs typeface="Times New Roman" panose="02020603050405020304" pitchFamily="18" charset="0"/>
              </a:rPr>
              <a:t>Liseleri</a:t>
            </a:r>
          </a:p>
          <a:p>
            <a:pPr lvl="1"/>
            <a:r>
              <a:rPr lang="tr-TR" altLang="tr-TR" dirty="0" smtClean="0">
                <a:cs typeface="Times New Roman" panose="02020603050405020304" pitchFamily="18" charset="0"/>
              </a:rPr>
              <a:t>1		Öğrencimiz Açık Öğretim Lisesi</a:t>
            </a:r>
            <a:endParaRPr lang="tr-TR" altLang="tr-TR" dirty="0">
              <a:cs typeface="Times New Roman" panose="02020603050405020304" pitchFamily="18" charset="0"/>
            </a:endParaRPr>
          </a:p>
          <a:p>
            <a:pPr marL="365760" lvl="1" indent="0">
              <a:buNone/>
            </a:pPr>
            <a:r>
              <a:rPr lang="tr-TR" altLang="tr-TR" dirty="0" smtClean="0">
                <a:cs typeface="Times New Roman" panose="02020603050405020304" pitchFamily="18" charset="0"/>
              </a:rPr>
              <a:t>		Olmak </a:t>
            </a:r>
            <a:r>
              <a:rPr lang="tr-TR" altLang="tr-TR" dirty="0">
                <a:cs typeface="Times New Roman" panose="02020603050405020304" pitchFamily="18" charset="0"/>
              </a:rPr>
              <a:t>üzere  çeşitli okullara yerleşmiştir.</a:t>
            </a:r>
          </a:p>
          <a:p>
            <a:pPr marL="800100" lvl="1" indent="-342900">
              <a:buClr>
                <a:prstClr val="white"/>
              </a:buClr>
            </a:pPr>
            <a:r>
              <a:rPr lang="tr-TR" altLang="tr-TR" sz="2400" dirty="0" smtClean="0">
                <a:solidFill>
                  <a:prstClr val="white"/>
                </a:solidFill>
                <a:cs typeface="Times New Roman" panose="02020603050405020304" pitchFamily="18" charset="0"/>
              </a:rPr>
              <a:t>	35 </a:t>
            </a:r>
            <a:r>
              <a:rPr lang="tr-TR" altLang="tr-TR" sz="2400" dirty="0">
                <a:solidFill>
                  <a:prstClr val="white"/>
                </a:solidFill>
                <a:cs typeface="Times New Roman" panose="02020603050405020304" pitchFamily="18" charset="0"/>
              </a:rPr>
              <a:t>Öğrencimiz Meslek </a:t>
            </a:r>
            <a:r>
              <a:rPr lang="tr-TR" altLang="tr-TR" sz="2400" dirty="0" smtClean="0">
                <a:solidFill>
                  <a:prstClr val="white"/>
                </a:solidFill>
                <a:cs typeface="Times New Roman" panose="02020603050405020304" pitchFamily="18" charset="0"/>
              </a:rPr>
              <a:t>Liseleri</a:t>
            </a:r>
          </a:p>
          <a:p>
            <a:pPr marL="0" lvl="0" indent="0">
              <a:buClr>
                <a:prstClr val="white"/>
              </a:buClr>
              <a:buNone/>
            </a:pPr>
            <a:r>
              <a:rPr lang="tr-TR" altLang="tr-TR" sz="2400" dirty="0" smtClean="0">
                <a:solidFill>
                  <a:prstClr val="white"/>
                </a:solidFill>
                <a:cs typeface="Times New Roman" panose="02020603050405020304" pitchFamily="18" charset="0"/>
              </a:rPr>
              <a:t>	  1 Öğrenci Açık Öğretim Lisesi</a:t>
            </a:r>
            <a:endParaRPr lang="tr-TR" altLang="tr-TR" sz="2400" dirty="0">
              <a:solidFill>
                <a:prstClr val="white"/>
              </a:solidFill>
              <a:cs typeface="Times New Roman" panose="02020603050405020304" pitchFamily="18" charset="0"/>
            </a:endParaRPr>
          </a:p>
          <a:p>
            <a:pPr marL="0" lvl="0" indent="0">
              <a:buClr>
                <a:prstClr val="white"/>
              </a:buClr>
              <a:buNone/>
            </a:pPr>
            <a:r>
              <a:rPr lang="tr-TR" altLang="tr-TR" sz="2400" dirty="0">
                <a:solidFill>
                  <a:prstClr val="white"/>
                </a:solidFill>
                <a:cs typeface="Times New Roman" panose="02020603050405020304" pitchFamily="18" charset="0"/>
              </a:rPr>
              <a:t>	</a:t>
            </a:r>
            <a:r>
              <a:rPr lang="tr-TR" altLang="tr-TR" sz="2400" dirty="0" smtClean="0">
                <a:solidFill>
                  <a:prstClr val="white"/>
                </a:solidFill>
                <a:cs typeface="Times New Roman" panose="02020603050405020304" pitchFamily="18" charset="0"/>
              </a:rPr>
              <a:t>   Olmak </a:t>
            </a:r>
            <a:r>
              <a:rPr lang="tr-TR" altLang="tr-TR" sz="2400" dirty="0">
                <a:solidFill>
                  <a:prstClr val="white"/>
                </a:solidFill>
                <a:cs typeface="Times New Roman" panose="02020603050405020304" pitchFamily="18" charset="0"/>
              </a:rPr>
              <a:t>üzere  çeşitli okullara yerleşmiştir.</a:t>
            </a:r>
          </a:p>
          <a:p>
            <a:endParaRPr lang="tr-TR" dirty="0"/>
          </a:p>
        </p:txBody>
      </p:sp>
    </p:spTree>
    <p:extLst>
      <p:ext uri="{BB962C8B-B14F-4D97-AF65-F5344CB8AC3E}">
        <p14:creationId xmlns:p14="http://schemas.microsoft.com/office/powerpoint/2010/main" val="1963791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2017-2018 öğretim birinci dönemde</a:t>
            </a:r>
            <a:endParaRPr lang="tr-TR" sz="2800" dirty="0"/>
          </a:p>
        </p:txBody>
      </p:sp>
      <p:sp>
        <p:nvSpPr>
          <p:cNvPr id="3" name="İçerik Yer Tutucusu 2"/>
          <p:cNvSpPr>
            <a:spLocks noGrp="1"/>
          </p:cNvSpPr>
          <p:nvPr>
            <p:ph sz="quarter" idx="1"/>
          </p:nvPr>
        </p:nvSpPr>
        <p:spPr/>
        <p:txBody>
          <a:bodyPr>
            <a:noAutofit/>
          </a:bodyPr>
          <a:lstStyle/>
          <a:p>
            <a:r>
              <a:rPr lang="tr-TR" altLang="tr-TR" sz="2400" dirty="0">
                <a:cs typeface="Times New Roman" panose="02020603050405020304" pitchFamily="18" charset="0"/>
              </a:rPr>
              <a:t>Sürekli devamsız öğrencimiz bulunmamaktadır.</a:t>
            </a:r>
          </a:p>
          <a:p>
            <a:r>
              <a:rPr lang="tr-TR" altLang="tr-TR" sz="2400" dirty="0">
                <a:cs typeface="Times New Roman" panose="02020603050405020304" pitchFamily="18" charset="0"/>
              </a:rPr>
              <a:t>Devamsızlığı nedeniyle devam takip işlemi  yapılan öğrenci bulunmamaktadır.</a:t>
            </a:r>
          </a:p>
          <a:p>
            <a:r>
              <a:rPr lang="tr-TR" altLang="tr-TR" sz="2400" dirty="0">
                <a:cs typeface="Times New Roman" panose="02020603050405020304" pitchFamily="18" charset="0"/>
              </a:rPr>
              <a:t>Disiplin işlemi yapılan öğrenci yoktur.</a:t>
            </a:r>
          </a:p>
          <a:p>
            <a:r>
              <a:rPr lang="tr-TR" altLang="tr-TR" sz="2400" dirty="0">
                <a:cs typeface="Times New Roman" panose="02020603050405020304" pitchFamily="18" charset="0"/>
              </a:rPr>
              <a:t>İlkokul öğrenci velileri ile ortaokul 5 ve </a:t>
            </a:r>
            <a:r>
              <a:rPr lang="tr-TR" altLang="tr-TR" sz="2400" dirty="0" smtClean="0">
                <a:cs typeface="Times New Roman" panose="02020603050405020304" pitchFamily="18" charset="0"/>
              </a:rPr>
              <a:t>6. </a:t>
            </a:r>
            <a:r>
              <a:rPr lang="tr-TR" altLang="tr-TR" sz="2400" dirty="0">
                <a:cs typeface="Times New Roman" panose="02020603050405020304" pitchFamily="18" charset="0"/>
              </a:rPr>
              <a:t>sınıf </a:t>
            </a:r>
            <a:r>
              <a:rPr lang="tr-TR" altLang="tr-TR" sz="2400" dirty="0" smtClean="0">
                <a:cs typeface="Times New Roman" panose="02020603050405020304" pitchFamily="18" charset="0"/>
              </a:rPr>
              <a:t>velileri öğrencisine, öğretmene </a:t>
            </a:r>
            <a:r>
              <a:rPr lang="tr-TR" altLang="tr-TR" sz="2400" dirty="0">
                <a:cs typeface="Times New Roman" panose="02020603050405020304" pitchFamily="18" charset="0"/>
              </a:rPr>
              <a:t>ve okulu bakışı devamlı olumludur.</a:t>
            </a:r>
          </a:p>
          <a:p>
            <a:r>
              <a:rPr lang="tr-TR" altLang="tr-TR" sz="2400" dirty="0">
                <a:cs typeface="Times New Roman" panose="02020603050405020304" pitchFamily="18" charset="0"/>
              </a:rPr>
              <a:t>Ortaokul 7 ve 8 sınıfa ulaşıldıktan sonra ergenlik döneminde  tam  aileye ihtiyacı olduğu yaşlarda bu ilginin azaldığı gözlenmektedir.</a:t>
            </a:r>
          </a:p>
          <a:p>
            <a:r>
              <a:rPr lang="tr-TR" altLang="tr-TR" sz="2400" dirty="0">
                <a:cs typeface="Times New Roman" panose="02020603050405020304" pitchFamily="18" charset="0"/>
              </a:rPr>
              <a:t>Aile eğitimi ve veli toplantıları ile bu sorun aşılmaya çalışılmaktadır.</a:t>
            </a:r>
          </a:p>
        </p:txBody>
      </p:sp>
    </p:spTree>
    <p:extLst>
      <p:ext uri="{BB962C8B-B14F-4D97-AF65-F5344CB8AC3E}">
        <p14:creationId xmlns:p14="http://schemas.microsoft.com/office/powerpoint/2010/main" val="2156129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274638"/>
            <a:ext cx="9956800" cy="875289"/>
          </a:xfrm>
        </p:spPr>
        <p:txBody>
          <a:bodyPr/>
          <a:lstStyle/>
          <a:p>
            <a:r>
              <a:rPr lang="tr-TR" dirty="0" smtClean="0"/>
              <a:t>MİLAS CUMHURİYET İLKOKULU - ORTAOKULU</a:t>
            </a:r>
            <a:endParaRPr lang="tr-TR" dirty="0"/>
          </a:p>
        </p:txBody>
      </p:sp>
      <p:pic>
        <p:nvPicPr>
          <p:cNvPr id="102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bwMode="auto">
          <a:xfrm>
            <a:off x="736978" y="1101370"/>
            <a:ext cx="9829421" cy="552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853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t>
            </a:r>
            <a:r>
              <a:rPr lang="tr-TR" dirty="0" smtClean="0"/>
              <a:t>	vizyonumuz</a:t>
            </a:r>
            <a:endParaRPr lang="tr-TR" sz="2800" dirty="0"/>
          </a:p>
        </p:txBody>
      </p:sp>
      <p:sp>
        <p:nvSpPr>
          <p:cNvPr id="3" name="İçerik Yer Tutucusu 2"/>
          <p:cNvSpPr>
            <a:spLocks noGrp="1"/>
          </p:cNvSpPr>
          <p:nvPr>
            <p:ph sz="quarter" idx="1"/>
          </p:nvPr>
        </p:nvSpPr>
        <p:spPr/>
        <p:txBody>
          <a:bodyPr>
            <a:noAutofit/>
          </a:bodyPr>
          <a:lstStyle/>
          <a:p>
            <a:pPr marL="0" indent="0" algn="just">
              <a:buNone/>
            </a:pPr>
            <a:r>
              <a:rPr lang="tr-TR" altLang="tr-TR" sz="2400" dirty="0" smtClean="0">
                <a:cs typeface="Times New Roman" panose="02020603050405020304" pitchFamily="18" charset="0"/>
              </a:rPr>
              <a:t>		Biz Cumhuriyet İlkokulu-Ortaokulu olarak; </a:t>
            </a:r>
          </a:p>
          <a:p>
            <a:pPr marL="0" indent="0" algn="just">
              <a:buNone/>
            </a:pPr>
            <a:r>
              <a:rPr lang="tr-TR" altLang="tr-TR" sz="2400" dirty="0" smtClean="0">
                <a:cs typeface="Times New Roman" panose="02020603050405020304" pitchFamily="18" charset="0"/>
              </a:rPr>
              <a:t>	Ortaöğretim kurumlarına bilgili, kendine güvenen bildiğini yaşama uygulayabilen, problem çözebilen soran sorgulayan, demokratik düşünen, değer yargıları olan, sosyal kişiliği gelişmiş, hoşgörülü, etik değerlere saygılı, Atatürk ilke ve inkılaplarının ışığında yurdunu seven, insan haklarına saygılı, demokratik olmayı ilke edinmiş, gelişmeye ve değişmeye açık ve bu değerlerle gurur duyan bireyler yetiştirmek için varız.</a:t>
            </a:r>
            <a:endParaRPr lang="tr-TR" altLang="tr-TR" sz="2400" dirty="0">
              <a:cs typeface="Times New Roman" panose="02020603050405020304" pitchFamily="18" charset="0"/>
            </a:endParaRPr>
          </a:p>
        </p:txBody>
      </p:sp>
    </p:spTree>
    <p:extLst>
      <p:ext uri="{BB962C8B-B14F-4D97-AF65-F5344CB8AC3E}">
        <p14:creationId xmlns:p14="http://schemas.microsoft.com/office/powerpoint/2010/main" val="295910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274637"/>
            <a:ext cx="9956800" cy="1690641"/>
          </a:xfrm>
        </p:spPr>
        <p:txBody>
          <a:bodyPr>
            <a:normAutofit/>
          </a:bodyPr>
          <a:lstStyle/>
          <a:p>
            <a:r>
              <a:rPr lang="tr-TR" dirty="0" smtClean="0"/>
              <a:t>		misyonumuz</a:t>
            </a:r>
            <a:endParaRPr lang="tr-TR" sz="2800" dirty="0"/>
          </a:p>
        </p:txBody>
      </p:sp>
      <p:sp>
        <p:nvSpPr>
          <p:cNvPr id="3" name="İçerik Yer Tutucusu 2"/>
          <p:cNvSpPr>
            <a:spLocks noGrp="1"/>
          </p:cNvSpPr>
          <p:nvPr>
            <p:ph sz="quarter" idx="1"/>
          </p:nvPr>
        </p:nvSpPr>
        <p:spPr>
          <a:xfrm>
            <a:off x="609600" y="2593074"/>
            <a:ext cx="9956800" cy="3880877"/>
          </a:xfrm>
        </p:spPr>
        <p:txBody>
          <a:bodyPr>
            <a:noAutofit/>
          </a:bodyPr>
          <a:lstStyle/>
          <a:p>
            <a:pPr marL="0" indent="0" algn="just">
              <a:buNone/>
            </a:pPr>
            <a:endParaRPr lang="tr-TR" altLang="tr-TR" dirty="0">
              <a:cs typeface="Times New Roman" panose="02020603050405020304" pitchFamily="18" charset="0"/>
            </a:endParaRPr>
          </a:p>
          <a:p>
            <a:pPr marL="0" indent="0" algn="just">
              <a:buNone/>
            </a:pPr>
            <a:r>
              <a:rPr lang="tr-TR" altLang="tr-TR" dirty="0">
                <a:cs typeface="Times New Roman" panose="02020603050405020304" pitchFamily="18" charset="0"/>
              </a:rPr>
              <a:t>	</a:t>
            </a:r>
            <a:r>
              <a:rPr lang="tr-TR" altLang="tr-TR" sz="2400" dirty="0" smtClean="0">
                <a:cs typeface="Times New Roman" panose="02020603050405020304" pitchFamily="18" charset="0"/>
              </a:rPr>
              <a:t>Çevrede </a:t>
            </a:r>
            <a:r>
              <a:rPr lang="tr-TR" altLang="tr-TR" sz="2400" dirty="0">
                <a:cs typeface="Times New Roman" panose="02020603050405020304" pitchFamily="18" charset="0"/>
              </a:rPr>
              <a:t>en iyi eğitim veren, öğrencilerimizin ve velilerimizin her zaman güven duyduğu tercih edilen lider bir eğitim kurumu olmak.</a:t>
            </a:r>
          </a:p>
        </p:txBody>
      </p:sp>
    </p:spTree>
    <p:extLst>
      <p:ext uri="{BB962C8B-B14F-4D97-AF65-F5344CB8AC3E}">
        <p14:creationId xmlns:p14="http://schemas.microsoft.com/office/powerpoint/2010/main" val="2738995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		Kurumun temel değerleri</a:t>
            </a:r>
            <a:endParaRPr lang="tr-TR" sz="2800" dirty="0"/>
          </a:p>
        </p:txBody>
      </p:sp>
      <p:sp>
        <p:nvSpPr>
          <p:cNvPr id="3" name="İçerik Yer Tutucusu 2"/>
          <p:cNvSpPr>
            <a:spLocks noGrp="1"/>
          </p:cNvSpPr>
          <p:nvPr>
            <p:ph sz="quarter" idx="1"/>
          </p:nvPr>
        </p:nvSpPr>
        <p:spPr/>
        <p:txBody>
          <a:bodyPr>
            <a:noAutofit/>
          </a:bodyPr>
          <a:lstStyle/>
          <a:p>
            <a:pPr marL="0" indent="0" algn="just">
              <a:buNone/>
            </a:pPr>
            <a:r>
              <a:rPr lang="tr-TR" altLang="tr-TR" sz="2400" dirty="0">
                <a:cs typeface="Times New Roman" panose="02020603050405020304" pitchFamily="18" charset="0"/>
              </a:rPr>
              <a:t>1-Başarının ancak ekip çalışmasıyla oluşacağına inanıyoruz.</a:t>
            </a:r>
          </a:p>
          <a:p>
            <a:pPr marL="0" indent="0" algn="just">
              <a:buNone/>
            </a:pPr>
            <a:r>
              <a:rPr lang="tr-TR" altLang="tr-TR" sz="2400" dirty="0" smtClean="0">
                <a:cs typeface="Times New Roman" panose="02020603050405020304" pitchFamily="18" charset="0"/>
              </a:rPr>
              <a:t>2-Başarıda </a:t>
            </a:r>
            <a:r>
              <a:rPr lang="tr-TR" altLang="tr-TR" sz="2400" dirty="0">
                <a:cs typeface="Times New Roman" panose="02020603050405020304" pitchFamily="18" charset="0"/>
              </a:rPr>
              <a:t>çalışma ortamının önemini biliyoruz.</a:t>
            </a:r>
          </a:p>
          <a:p>
            <a:pPr marL="0" indent="0" algn="just">
              <a:buNone/>
            </a:pPr>
            <a:r>
              <a:rPr lang="tr-TR" altLang="tr-TR" sz="2400" dirty="0" smtClean="0">
                <a:cs typeface="Times New Roman" panose="02020603050405020304" pitchFamily="18" charset="0"/>
              </a:rPr>
              <a:t>3-Başarının </a:t>
            </a:r>
            <a:r>
              <a:rPr lang="tr-TR" altLang="tr-TR" sz="2400" dirty="0">
                <a:cs typeface="Times New Roman" panose="02020603050405020304" pitchFamily="18" charset="0"/>
              </a:rPr>
              <a:t>iyi bir iletişim diyalog ve hoşgörü ortamında artacağına </a:t>
            </a:r>
            <a:r>
              <a:rPr lang="tr-TR" altLang="tr-TR" sz="2400" dirty="0" smtClean="0">
                <a:cs typeface="Times New Roman" panose="02020603050405020304" pitchFamily="18" charset="0"/>
              </a:rPr>
              <a:t>inanıyoruz.</a:t>
            </a:r>
          </a:p>
          <a:p>
            <a:pPr marL="0" indent="0" algn="just">
              <a:buNone/>
            </a:pPr>
            <a:r>
              <a:rPr lang="tr-TR" altLang="tr-TR" sz="2400" dirty="0" smtClean="0">
                <a:cs typeface="Times New Roman" panose="02020603050405020304" pitchFamily="18" charset="0"/>
              </a:rPr>
              <a:t>4-Şikayet </a:t>
            </a:r>
            <a:r>
              <a:rPr lang="tr-TR" altLang="tr-TR" sz="2400" dirty="0">
                <a:cs typeface="Times New Roman" panose="02020603050405020304" pitchFamily="18" charset="0"/>
              </a:rPr>
              <a:t>etmek yerine çözüm önerileri bulup problemleri çözmeye çalışırız</a:t>
            </a:r>
          </a:p>
          <a:p>
            <a:pPr marL="0" indent="0" algn="just">
              <a:buNone/>
            </a:pPr>
            <a:r>
              <a:rPr lang="tr-TR" altLang="tr-TR" sz="2400" dirty="0" smtClean="0">
                <a:cs typeface="Times New Roman" panose="02020603050405020304" pitchFamily="18" charset="0"/>
              </a:rPr>
              <a:t>5-Enerjimizi </a:t>
            </a:r>
            <a:r>
              <a:rPr lang="tr-TR" altLang="tr-TR" sz="2400" dirty="0">
                <a:cs typeface="Times New Roman" panose="02020603050405020304" pitchFamily="18" charset="0"/>
              </a:rPr>
              <a:t>olumlu alanlarda toplum ve bireyleri eğitmek ve öğretmek için kullanırız.</a:t>
            </a:r>
          </a:p>
        </p:txBody>
      </p:sp>
    </p:spTree>
    <p:extLst>
      <p:ext uri="{BB962C8B-B14F-4D97-AF65-F5344CB8AC3E}">
        <p14:creationId xmlns:p14="http://schemas.microsoft.com/office/powerpoint/2010/main" val="2199555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		BAŞARI HEDEFLERİ</a:t>
            </a:r>
            <a:endParaRPr lang="tr-TR" sz="2800" dirty="0"/>
          </a:p>
        </p:txBody>
      </p:sp>
      <p:sp>
        <p:nvSpPr>
          <p:cNvPr id="3" name="İçerik Yer Tutucusu 2"/>
          <p:cNvSpPr>
            <a:spLocks noGrp="1"/>
          </p:cNvSpPr>
          <p:nvPr>
            <p:ph sz="quarter" idx="1"/>
          </p:nvPr>
        </p:nvSpPr>
        <p:spPr/>
        <p:txBody>
          <a:bodyPr>
            <a:noAutofit/>
          </a:bodyPr>
          <a:lstStyle/>
          <a:p>
            <a:pPr marL="0" indent="0" algn="just">
              <a:buNone/>
            </a:pPr>
            <a:r>
              <a:rPr lang="tr-TR" altLang="tr-TR" sz="2400" dirty="0" smtClean="0">
                <a:cs typeface="Times New Roman" panose="02020603050405020304" pitchFamily="18" charset="0"/>
              </a:rPr>
              <a:t>	Öğrencilerimizin </a:t>
            </a:r>
            <a:r>
              <a:rPr lang="tr-TR" altLang="tr-TR" sz="2400" dirty="0">
                <a:cs typeface="Times New Roman" panose="02020603050405020304" pitchFamily="18" charset="0"/>
              </a:rPr>
              <a:t>tamamını hem davranış yönünden hem de seviyelerine uygun eğitimi almış ve gerekli başarıya ulaşmıştır.</a:t>
            </a:r>
          </a:p>
          <a:p>
            <a:pPr marL="0" indent="0" algn="just">
              <a:buNone/>
            </a:pPr>
            <a:r>
              <a:rPr lang="tr-TR" altLang="tr-TR" sz="2400" dirty="0" smtClean="0">
                <a:cs typeface="Times New Roman" panose="02020603050405020304" pitchFamily="18" charset="0"/>
              </a:rPr>
              <a:t>	Eğitim </a:t>
            </a:r>
            <a:r>
              <a:rPr lang="tr-TR" altLang="tr-TR" sz="2400" dirty="0">
                <a:cs typeface="Times New Roman" panose="02020603050405020304" pitchFamily="18" charset="0"/>
              </a:rPr>
              <a:t>yönünden en üst düzeye çıkarmak için gerekli bütün gayret gösterilmektedir.  </a:t>
            </a:r>
          </a:p>
          <a:p>
            <a:pPr marL="0" indent="0" algn="just">
              <a:buNone/>
            </a:pPr>
            <a:r>
              <a:rPr lang="tr-TR" altLang="tr-TR" sz="2400" dirty="0" smtClean="0">
                <a:cs typeface="Times New Roman" panose="02020603050405020304" pitchFamily="18" charset="0"/>
              </a:rPr>
              <a:t>	Önce </a:t>
            </a:r>
            <a:r>
              <a:rPr lang="tr-TR" altLang="tr-TR" sz="2400" dirty="0">
                <a:cs typeface="Times New Roman" panose="02020603050405020304" pitchFamily="18" charset="0"/>
              </a:rPr>
              <a:t>Eğitim Sonra Öğretim hedefine ulaşmak için bütün gücümüzle çalışmaya devam edilmiştir</a:t>
            </a:r>
            <a:r>
              <a:rPr lang="tr-TR" altLang="tr-TR" sz="2400" dirty="0" smtClean="0">
                <a:cs typeface="Times New Roman" panose="02020603050405020304" pitchFamily="18" charset="0"/>
              </a:rPr>
              <a:t>.</a:t>
            </a:r>
          </a:p>
          <a:p>
            <a:pPr marL="0" indent="0" algn="just">
              <a:buNone/>
            </a:pPr>
            <a:r>
              <a:rPr lang="tr-TR" altLang="tr-TR" sz="2400" dirty="0" smtClean="0">
                <a:cs typeface="Times New Roman" panose="02020603050405020304" pitchFamily="18" charset="0"/>
              </a:rPr>
              <a:t>	Öğretim konusunda Ülke Başarısını Üzerine Çıkmaktır.</a:t>
            </a:r>
            <a:endParaRPr lang="tr-TR" altLang="tr-TR" sz="2400" dirty="0">
              <a:cs typeface="Times New Roman" panose="02020603050405020304" pitchFamily="18" charset="0"/>
            </a:endParaRPr>
          </a:p>
        </p:txBody>
      </p:sp>
    </p:spTree>
    <p:extLst>
      <p:ext uri="{BB962C8B-B14F-4D97-AF65-F5344CB8AC3E}">
        <p14:creationId xmlns:p14="http://schemas.microsoft.com/office/powerpoint/2010/main" val="3759266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		genel hedeflerimiz</a:t>
            </a:r>
            <a:endParaRPr lang="tr-TR" sz="2800" dirty="0"/>
          </a:p>
        </p:txBody>
      </p:sp>
      <p:sp>
        <p:nvSpPr>
          <p:cNvPr id="3" name="İçerik Yer Tutucusu 2"/>
          <p:cNvSpPr>
            <a:spLocks noGrp="1"/>
          </p:cNvSpPr>
          <p:nvPr>
            <p:ph sz="quarter" idx="1"/>
          </p:nvPr>
        </p:nvSpPr>
        <p:spPr/>
        <p:txBody>
          <a:bodyPr>
            <a:noAutofit/>
          </a:bodyPr>
          <a:lstStyle/>
          <a:p>
            <a:pPr algn="just"/>
            <a:r>
              <a:rPr lang="tr-TR" altLang="tr-TR" sz="2400" dirty="0">
                <a:cs typeface="Times New Roman" panose="02020603050405020304" pitchFamily="18" charset="0"/>
              </a:rPr>
              <a:t>Öğrenci</a:t>
            </a:r>
            <a:r>
              <a:rPr lang="tr-TR" altLang="tr-TR" sz="2400" dirty="0" smtClean="0">
                <a:cs typeface="Times New Roman" panose="02020603050405020304" pitchFamily="18" charset="0"/>
              </a:rPr>
              <a:t>, Öğretmen, veli </a:t>
            </a:r>
            <a:r>
              <a:rPr lang="tr-TR" altLang="tr-TR" sz="2400" dirty="0">
                <a:cs typeface="Times New Roman" panose="02020603050405020304" pitchFamily="18" charset="0"/>
              </a:rPr>
              <a:t>İşbirliğinde okulumuzu eğitim ve öğretim kalitesi bakımından en üst seviyeye çıkarmak.</a:t>
            </a:r>
          </a:p>
          <a:p>
            <a:pPr algn="just"/>
            <a:r>
              <a:rPr lang="tr-TR" altLang="tr-TR" sz="2400" dirty="0">
                <a:cs typeface="Times New Roman" panose="02020603050405020304" pitchFamily="18" charset="0"/>
              </a:rPr>
              <a:t>Okulumuzu bütün öğrencilerin eğitim ihtiyaçlarını sağlayacak hale getirip, İç ve dış görünüş bakımından da herkesin beğenisini sunmak.</a:t>
            </a:r>
          </a:p>
          <a:p>
            <a:pPr algn="just"/>
            <a:r>
              <a:rPr lang="tr-TR" altLang="tr-TR" sz="2400" dirty="0">
                <a:cs typeface="Times New Roman" panose="02020603050405020304" pitchFamily="18" charset="0"/>
              </a:rPr>
              <a:t>Öncelikle ihtiyacımız olan eğitimi verip öğretim konusunda çevre imkanlarında faydalanarak bireysel farkındalıklar yaratmak.</a:t>
            </a:r>
          </a:p>
        </p:txBody>
      </p:sp>
    </p:spTree>
    <p:extLst>
      <p:ext uri="{BB962C8B-B14F-4D97-AF65-F5344CB8AC3E}">
        <p14:creationId xmlns:p14="http://schemas.microsoft.com/office/powerpoint/2010/main" val="3478089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		Genel hedeflerimize ulaşmak için 	yapacağımız çalışmalar</a:t>
            </a:r>
            <a:endParaRPr lang="tr-TR" sz="2800" dirty="0"/>
          </a:p>
        </p:txBody>
      </p:sp>
      <p:sp>
        <p:nvSpPr>
          <p:cNvPr id="3" name="İçerik Yer Tutucusu 2"/>
          <p:cNvSpPr>
            <a:spLocks noGrp="1"/>
          </p:cNvSpPr>
          <p:nvPr>
            <p:ph sz="quarter" idx="1"/>
          </p:nvPr>
        </p:nvSpPr>
        <p:spPr/>
        <p:txBody>
          <a:bodyPr>
            <a:noAutofit/>
          </a:bodyPr>
          <a:lstStyle/>
          <a:p>
            <a:pPr algn="just"/>
            <a:r>
              <a:rPr lang="tr-TR" altLang="tr-TR" sz="2000" dirty="0">
                <a:cs typeface="Times New Roman" panose="02020603050405020304" pitchFamily="18" charset="0"/>
              </a:rPr>
              <a:t>Okul İdaresi, Öğretmen ,öğrenci ve velilerle birlikte çalışmak,</a:t>
            </a:r>
          </a:p>
          <a:p>
            <a:pPr algn="just"/>
            <a:r>
              <a:rPr lang="tr-TR" altLang="tr-TR" sz="2000" dirty="0">
                <a:cs typeface="Times New Roman" panose="02020603050405020304" pitchFamily="18" charset="0"/>
              </a:rPr>
              <a:t>Milli Eğitim Bakanlığımız, İl Milli Eğitim Müdürlüğüz, İlçe Milli Eğitim Müdürlüğümüzün direktifleri doğrultusunda İlçemizde bulunan diğer okullar, kamu kurum ve kuruluşları, meslek odaları, özel ve tüzel kişilikler ile işbirliği halinde bulunmak,</a:t>
            </a:r>
          </a:p>
          <a:p>
            <a:pPr algn="just"/>
            <a:r>
              <a:rPr lang="tr-TR" altLang="tr-TR" sz="2000" dirty="0">
                <a:cs typeface="Times New Roman" panose="02020603050405020304" pitchFamily="18" charset="0"/>
              </a:rPr>
              <a:t>Okulun çeşitli ihtiyaçları için çevre imkanlarını zorlamak,</a:t>
            </a:r>
          </a:p>
          <a:p>
            <a:pPr algn="just"/>
            <a:r>
              <a:rPr lang="tr-TR" altLang="tr-TR" sz="2000" dirty="0">
                <a:cs typeface="Times New Roman" panose="02020603050405020304" pitchFamily="18" charset="0"/>
              </a:rPr>
              <a:t>Ben değil</a:t>
            </a:r>
            <a:r>
              <a:rPr lang="tr-TR" altLang="tr-TR" sz="2000" dirty="0" smtClean="0">
                <a:cs typeface="Times New Roman" panose="02020603050405020304" pitchFamily="18" charset="0"/>
              </a:rPr>
              <a:t>, Biz </a:t>
            </a:r>
            <a:r>
              <a:rPr lang="tr-TR" altLang="tr-TR" sz="2000" dirty="0">
                <a:cs typeface="Times New Roman" panose="02020603050405020304" pitchFamily="18" charset="0"/>
              </a:rPr>
              <a:t>yaptık ilkesi ile çalışmak.</a:t>
            </a:r>
          </a:p>
          <a:p>
            <a:pPr algn="just"/>
            <a:r>
              <a:rPr lang="tr-TR" altLang="tr-TR" sz="2000" dirty="0">
                <a:cs typeface="Times New Roman" panose="02020603050405020304" pitchFamily="18" charset="0"/>
              </a:rPr>
              <a:t>Okulun idari, eğitim ve öğretim ve diğer iş ve işlemlerini Kamu Görevlileri Etik Davranış İlkeleri İle Başvuru Usul Ve Esasları Hakkında Yönetmelik doğrultusunda hareket ederek yapmak.</a:t>
            </a:r>
          </a:p>
        </p:txBody>
      </p:sp>
    </p:spTree>
    <p:extLst>
      <p:ext uri="{BB962C8B-B14F-4D97-AF65-F5344CB8AC3E}">
        <p14:creationId xmlns:p14="http://schemas.microsoft.com/office/powerpoint/2010/main" val="3676308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		ihtiyaçlarımız</a:t>
            </a:r>
            <a:endParaRPr lang="tr-TR" sz="2800" dirty="0"/>
          </a:p>
        </p:txBody>
      </p:sp>
      <p:sp>
        <p:nvSpPr>
          <p:cNvPr id="3" name="İçerik Yer Tutucusu 2"/>
          <p:cNvSpPr>
            <a:spLocks noGrp="1"/>
          </p:cNvSpPr>
          <p:nvPr>
            <p:ph sz="quarter" idx="1"/>
          </p:nvPr>
        </p:nvSpPr>
        <p:spPr/>
        <p:txBody>
          <a:bodyPr>
            <a:noAutofit/>
          </a:bodyPr>
          <a:lstStyle/>
          <a:p>
            <a:pPr algn="just"/>
            <a:endParaRPr lang="tr-TR" altLang="tr-TR" sz="2000" dirty="0" smtClean="0">
              <a:cs typeface="Times New Roman" panose="02020603050405020304" pitchFamily="18" charset="0"/>
            </a:endParaRPr>
          </a:p>
          <a:p>
            <a:pPr algn="just"/>
            <a:r>
              <a:rPr lang="tr-TR" altLang="tr-TR" sz="2000" dirty="0" smtClean="0">
                <a:cs typeface="Times New Roman" panose="02020603050405020304" pitchFamily="18" charset="0"/>
              </a:rPr>
              <a:t>Okulumuzun öğrenci kapasitesinin dolması nedeniyle öğrenci yükünü çekememekte okula ya ek sınıflıklar yapılması ya da cumhuriyet mahallesine yeni bir okulun yapılması</a:t>
            </a:r>
          </a:p>
          <a:p>
            <a:pPr algn="just"/>
            <a:r>
              <a:rPr lang="tr-TR" altLang="tr-TR" sz="2000" dirty="0" smtClean="0">
                <a:cs typeface="Times New Roman" panose="02020603050405020304" pitchFamily="18" charset="0"/>
              </a:rPr>
              <a:t>Bilişim </a:t>
            </a:r>
            <a:r>
              <a:rPr lang="tr-TR" altLang="tr-TR" sz="2000" dirty="0">
                <a:cs typeface="Times New Roman" panose="02020603050405020304" pitchFamily="18" charset="0"/>
              </a:rPr>
              <a:t>Teknoloji Sınıflarında Eğitim Öğretim Yapabilmek için süresini doldurmuş bilgisayarlar yerine günümüz teknolojine uygun yeni bilgisayar </a:t>
            </a:r>
            <a:r>
              <a:rPr lang="tr-TR" altLang="tr-TR" sz="2000" dirty="0" smtClean="0">
                <a:cs typeface="Times New Roman" panose="02020603050405020304" pitchFamily="18" charset="0"/>
              </a:rPr>
              <a:t>alınması</a:t>
            </a:r>
          </a:p>
          <a:p>
            <a:pPr algn="just"/>
            <a:r>
              <a:rPr lang="tr-TR" altLang="tr-TR" sz="2000" dirty="0" smtClean="0">
                <a:cs typeface="Times New Roman" panose="02020603050405020304" pitchFamily="18" charset="0"/>
              </a:rPr>
              <a:t>Okulumu Kalorifer sitemi, Elektrik sistemi, Okul çevresinde oluşan çöküntülerin giderilmesi, Su tesisatının elden geçirilmesi, Çok Amaçlı Salonun çatı tamiratının yapılması ve salon ısıtma ve soğutma sisteminin çalışır duruma getirilmesine  acilen ihtiyaç vardır.</a:t>
            </a:r>
          </a:p>
        </p:txBody>
      </p:sp>
    </p:spTree>
    <p:extLst>
      <p:ext uri="{BB962C8B-B14F-4D97-AF65-F5344CB8AC3E}">
        <p14:creationId xmlns:p14="http://schemas.microsoft.com/office/powerpoint/2010/main" val="812036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Teşekkür ederiz</a:t>
            </a:r>
            <a:endParaRPr lang="tr-TR" sz="2800" dirty="0"/>
          </a:p>
        </p:txBody>
      </p:sp>
      <p:sp>
        <p:nvSpPr>
          <p:cNvPr id="3" name="İçerik Yer Tutucusu 2"/>
          <p:cNvSpPr>
            <a:spLocks noGrp="1"/>
          </p:cNvSpPr>
          <p:nvPr>
            <p:ph type="subTitle" idx="1"/>
          </p:nvPr>
        </p:nvSpPr>
        <p:spPr/>
        <p:txBody>
          <a:bodyPr>
            <a:noAutofit/>
          </a:bodyPr>
          <a:lstStyle/>
          <a:p>
            <a:r>
              <a:rPr lang="tr-TR" altLang="tr-TR" sz="2000" dirty="0" smtClean="0">
                <a:cs typeface="Times New Roman" panose="02020603050405020304" pitchFamily="18" charset="0"/>
              </a:rPr>
              <a:t>Milas cumhuriyet ilkokulu / ortaokulu</a:t>
            </a:r>
          </a:p>
        </p:txBody>
      </p:sp>
    </p:spTree>
    <p:extLst>
      <p:ext uri="{BB962C8B-B14F-4D97-AF65-F5344CB8AC3E}">
        <p14:creationId xmlns:p14="http://schemas.microsoft.com/office/powerpoint/2010/main" val="348304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içindekiler</a:t>
            </a:r>
            <a:endParaRPr lang="tr-TR" dirty="0"/>
          </a:p>
        </p:txBody>
      </p:sp>
      <p:sp>
        <p:nvSpPr>
          <p:cNvPr id="3" name="İçerik Yer Tutucusu 2"/>
          <p:cNvSpPr>
            <a:spLocks noGrp="1"/>
          </p:cNvSpPr>
          <p:nvPr>
            <p:ph sz="quarter" idx="1"/>
          </p:nvPr>
        </p:nvSpPr>
        <p:spPr/>
        <p:txBody>
          <a:bodyPr>
            <a:normAutofit/>
          </a:bodyPr>
          <a:lstStyle/>
          <a:p>
            <a:pPr marL="342900" indent="-342900">
              <a:buFont typeface="+mj-lt"/>
              <a:buAutoNum type="alphaUcPeriod"/>
            </a:pPr>
            <a:r>
              <a:rPr lang="tr-TR" dirty="0" smtClean="0"/>
              <a:t>Okulumuzun </a:t>
            </a:r>
            <a:r>
              <a:rPr lang="tr-TR" dirty="0"/>
              <a:t>Tarihçesi </a:t>
            </a:r>
            <a:r>
              <a:rPr lang="tr-TR" dirty="0" smtClean="0"/>
              <a:t>ve </a:t>
            </a:r>
            <a:r>
              <a:rPr lang="tr-TR" dirty="0"/>
              <a:t>Tanıtımı</a:t>
            </a:r>
          </a:p>
          <a:p>
            <a:pPr marL="342900" indent="-342900">
              <a:buFont typeface="+mj-lt"/>
              <a:buAutoNum type="alphaUcPeriod"/>
            </a:pPr>
            <a:r>
              <a:rPr lang="tr-TR" dirty="0" smtClean="0"/>
              <a:t>Bina </a:t>
            </a:r>
            <a:r>
              <a:rPr lang="tr-TR" dirty="0"/>
              <a:t>Bölümleri,</a:t>
            </a:r>
          </a:p>
          <a:p>
            <a:pPr marL="342900" indent="-342900">
              <a:buFont typeface="+mj-lt"/>
              <a:buAutoNum type="alphaUcPeriod"/>
            </a:pPr>
            <a:r>
              <a:rPr lang="tr-TR" dirty="0" smtClean="0"/>
              <a:t>2017-2018  </a:t>
            </a:r>
            <a:r>
              <a:rPr lang="tr-TR" dirty="0"/>
              <a:t>Öğretmen </a:t>
            </a:r>
            <a:r>
              <a:rPr lang="tr-TR" dirty="0" smtClean="0"/>
              <a:t>ve </a:t>
            </a:r>
            <a:r>
              <a:rPr lang="tr-TR" dirty="0"/>
              <a:t>Personel Durumu,</a:t>
            </a:r>
          </a:p>
          <a:p>
            <a:pPr marL="342900" indent="-342900">
              <a:buFont typeface="+mj-lt"/>
              <a:buAutoNum type="alphaUcPeriod"/>
            </a:pPr>
            <a:r>
              <a:rPr lang="tr-TR" dirty="0" smtClean="0"/>
              <a:t>2017-2018 </a:t>
            </a:r>
            <a:r>
              <a:rPr lang="tr-TR" dirty="0"/>
              <a:t>Öğretim Yılı Başı Sınıf ve </a:t>
            </a:r>
            <a:r>
              <a:rPr lang="tr-TR" dirty="0" smtClean="0"/>
              <a:t>Öğrenci Durumu</a:t>
            </a:r>
            <a:r>
              <a:rPr lang="tr-TR" dirty="0"/>
              <a:t>,</a:t>
            </a:r>
          </a:p>
          <a:p>
            <a:pPr marL="342900" indent="-342900">
              <a:buFont typeface="+mj-lt"/>
              <a:buAutoNum type="alphaUcPeriod"/>
            </a:pPr>
            <a:r>
              <a:rPr lang="tr-TR" dirty="0" smtClean="0"/>
              <a:t>Misyon </a:t>
            </a:r>
            <a:r>
              <a:rPr lang="tr-TR" dirty="0"/>
              <a:t>ve Vizyonumuz,</a:t>
            </a:r>
          </a:p>
          <a:p>
            <a:pPr marL="342900" indent="-342900">
              <a:buFont typeface="+mj-lt"/>
              <a:buAutoNum type="alphaUcPeriod"/>
            </a:pPr>
            <a:r>
              <a:rPr lang="tr-TR" dirty="0" smtClean="0"/>
              <a:t>Amaçlarımız</a:t>
            </a:r>
            <a:r>
              <a:rPr lang="tr-TR" dirty="0"/>
              <a:t>,</a:t>
            </a:r>
          </a:p>
          <a:p>
            <a:pPr marL="342900" indent="-342900">
              <a:buFont typeface="+mj-lt"/>
              <a:buAutoNum type="alphaUcPeriod"/>
            </a:pPr>
            <a:r>
              <a:rPr lang="tr-TR" dirty="0" smtClean="0"/>
              <a:t>Hedeflerimiz</a:t>
            </a:r>
            <a:r>
              <a:rPr lang="tr-TR" dirty="0"/>
              <a:t>,</a:t>
            </a:r>
          </a:p>
          <a:p>
            <a:pPr marL="342900" indent="-342900">
              <a:buFont typeface="+mj-lt"/>
              <a:buAutoNum type="alphaUcPeriod"/>
            </a:pPr>
            <a:r>
              <a:rPr lang="tr-TR" dirty="0" smtClean="0"/>
              <a:t>Kurumun </a:t>
            </a:r>
            <a:r>
              <a:rPr lang="tr-TR" dirty="0"/>
              <a:t>Temel Değerleri </a:t>
            </a:r>
            <a:endParaRPr lang="tr-TR" dirty="0" smtClean="0"/>
          </a:p>
          <a:p>
            <a:pPr marL="0" indent="0">
              <a:buNone/>
            </a:pPr>
            <a:endParaRPr lang="tr-TR" dirty="0"/>
          </a:p>
          <a:p>
            <a:pPr marL="0" indent="0">
              <a:buNone/>
            </a:pPr>
            <a:r>
              <a:rPr lang="tr-TR" dirty="0" smtClean="0"/>
              <a:t>Ele </a:t>
            </a:r>
            <a:r>
              <a:rPr lang="tr-TR" dirty="0"/>
              <a:t>Alınmıştır</a:t>
            </a:r>
            <a:r>
              <a:rPr lang="tr-TR" dirty="0" smtClean="0"/>
              <a:t>.</a:t>
            </a:r>
            <a:endParaRPr lang="tr-TR" dirty="0"/>
          </a:p>
        </p:txBody>
      </p:sp>
    </p:spTree>
    <p:extLst>
      <p:ext uri="{BB962C8B-B14F-4D97-AF65-F5344CB8AC3E}">
        <p14:creationId xmlns:p14="http://schemas.microsoft.com/office/powerpoint/2010/main" val="2183663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600" cap="all" dirty="0">
                <a:ln w="3175" cmpd="sng">
                  <a:noFill/>
                </a:ln>
                <a:solidFill>
                  <a:prstClr val="white"/>
                </a:solidFill>
                <a:latin typeface="Calibri Light"/>
              </a:rPr>
              <a:t>A. OKA. OKULUMUZUN TARİHÇESİ VE TANITIMIULUMUZUN </a:t>
            </a:r>
            <a:r>
              <a:rPr lang="tr-TR" sz="3600" cap="all" dirty="0" smtClean="0">
                <a:ln w="3175" cmpd="sng">
                  <a:noFill/>
                </a:ln>
                <a:solidFill>
                  <a:prstClr val="white"/>
                </a:solidFill>
                <a:latin typeface="Calibri Light"/>
              </a:rPr>
              <a:t>THÇESİ </a:t>
            </a:r>
            <a:r>
              <a:rPr lang="tr-TR" sz="3600" cap="all" dirty="0">
                <a:ln w="3175" cmpd="sng">
                  <a:noFill/>
                </a:ln>
                <a:solidFill>
                  <a:prstClr val="white"/>
                </a:solidFill>
                <a:latin typeface="Calibri Light"/>
              </a:rPr>
              <a:t>VE TANITIMI</a:t>
            </a:r>
            <a:endParaRPr lang="tr-TR" dirty="0"/>
          </a:p>
        </p:txBody>
      </p:sp>
      <p:sp>
        <p:nvSpPr>
          <p:cNvPr id="3" name="İçerik Yer Tutucusu 2"/>
          <p:cNvSpPr>
            <a:spLocks noGrp="1"/>
          </p:cNvSpPr>
          <p:nvPr>
            <p:ph sz="quarter" idx="1"/>
          </p:nvPr>
        </p:nvSpPr>
        <p:spPr/>
        <p:txBody>
          <a:bodyPr/>
          <a:lstStyle/>
          <a:p>
            <a:pPr marL="457200" indent="-457200" algn="just">
              <a:buFont typeface="+mj-lt"/>
              <a:buAutoNum type="alphaLcParenR"/>
            </a:pPr>
            <a:r>
              <a:rPr lang="tr-TR" dirty="0"/>
              <a:t>Cumhuriyet İlkokulu – Ortaokulu 2002 yılı Şubat ayında eğitim ve öğretime 16 derslikli 2 Fen Laboratuvarı, 1 spor salonu , 1 İş-Eğitimi Atölyesi, 1 Çok Amaçlı Salon ve 2 anasınıfı ve 5250 metrekare kapalı  alan olarak hizmete girmiştir.</a:t>
            </a:r>
          </a:p>
          <a:p>
            <a:pPr marL="457200" indent="-457200" algn="just">
              <a:buFont typeface="+mj-lt"/>
              <a:buAutoNum type="alphaLcParenR"/>
            </a:pPr>
            <a:r>
              <a:rPr lang="tr-TR" dirty="0"/>
              <a:t>Ancak Mahallemizin çok göç alması sebebiyle 2006-2007 yılında 24 şube  2007-2008 yılında ise 27 şube, 1 BTS, 1 Laboratuvar, 1  Kondisyon Salonu, 2 anasınıfı, 1 kütüphane ve 1 kantin ile  2009-2010 yılından bu yana  27 şube, 1 BTS, 1 laboratuvar, 3 anasınıfı, 1 kütüphane ve 1 kantin ile hizmet  vermiştir. </a:t>
            </a:r>
          </a:p>
          <a:p>
            <a:endParaRPr lang="tr-TR" dirty="0"/>
          </a:p>
        </p:txBody>
      </p:sp>
    </p:spTree>
    <p:extLst>
      <p:ext uri="{BB962C8B-B14F-4D97-AF65-F5344CB8AC3E}">
        <p14:creationId xmlns:p14="http://schemas.microsoft.com/office/powerpoint/2010/main" val="3685845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644237" y="595745"/>
            <a:ext cx="10131425" cy="762001"/>
          </a:xfrm>
        </p:spPr>
        <p:txBody>
          <a:bodyPr/>
          <a:lstStyle/>
          <a:p>
            <a:r>
              <a:rPr lang="tr-TR" dirty="0"/>
              <a:t>	</a:t>
            </a:r>
            <a:r>
              <a:rPr lang="tr-TR" dirty="0" smtClean="0"/>
              <a:t>OKULUMUZUN </a:t>
            </a:r>
            <a:r>
              <a:rPr lang="tr-TR" dirty="0"/>
              <a:t>TARİHÇESİ VE TANITIMI</a:t>
            </a:r>
          </a:p>
        </p:txBody>
      </p:sp>
      <p:sp>
        <p:nvSpPr>
          <p:cNvPr id="3" name="İçerik Yer Tutucusu 2"/>
          <p:cNvSpPr>
            <a:spLocks noGrp="1"/>
          </p:cNvSpPr>
          <p:nvPr>
            <p:ph sz="quarter" idx="1"/>
          </p:nvPr>
        </p:nvSpPr>
        <p:spPr>
          <a:xfrm>
            <a:off x="699655" y="1546322"/>
            <a:ext cx="10131425" cy="4868333"/>
          </a:xfrm>
        </p:spPr>
        <p:txBody>
          <a:bodyPr>
            <a:normAutofit fontScale="92500"/>
          </a:bodyPr>
          <a:lstStyle/>
          <a:p>
            <a:pPr marL="342900" indent="-342900" algn="just">
              <a:buFont typeface="+mj-lt"/>
              <a:buAutoNum type="alphaLcParenR" startAt="3"/>
            </a:pPr>
            <a:r>
              <a:rPr lang="tr-TR" altLang="tr-TR" sz="2400" dirty="0" smtClean="0"/>
              <a:t>2010-2011 Eğitim-Öğretim </a:t>
            </a:r>
            <a:r>
              <a:rPr lang="tr-TR" altLang="tr-TR" sz="2400" dirty="0"/>
              <a:t>yılında yapılan tadilat ile derslik sayısı 30’a çıkarılmış olup, 2 Özel Eğitim, 3 Anasınıfı ve 25 şube ile eğitim-öğretime devam etmektedir</a:t>
            </a:r>
            <a:r>
              <a:rPr lang="tr-TR" altLang="tr-TR" sz="2400" dirty="0" smtClean="0"/>
              <a:t>. 2011-2012 </a:t>
            </a:r>
            <a:r>
              <a:rPr lang="tr-TR" altLang="tr-TR" sz="2400" dirty="0"/>
              <a:t>öğretim yılında bodrum katta 2 sınıf oluşturulmuş ve kullanıma açılmıştır.</a:t>
            </a:r>
          </a:p>
          <a:p>
            <a:pPr marL="342900" indent="-342900" algn="just">
              <a:buFont typeface="+mj-lt"/>
              <a:buAutoNum type="alphaLcParenR" startAt="3"/>
            </a:pPr>
            <a:r>
              <a:rPr lang="tr-TR" altLang="tr-TR" sz="2400" dirty="0" smtClean="0"/>
              <a:t>2012-2013 </a:t>
            </a:r>
            <a:r>
              <a:rPr lang="tr-TR" altLang="tr-TR" sz="2400" dirty="0"/>
              <a:t>Eğitim-Öğretim yılında okulumuz ilkokul ortaokul olarak </a:t>
            </a:r>
            <a:r>
              <a:rPr lang="tr-TR" altLang="tr-TR" sz="2400" dirty="0" smtClean="0"/>
              <a:t>ayrılmıştır. </a:t>
            </a:r>
          </a:p>
          <a:p>
            <a:pPr marL="342900" indent="-342900" algn="just">
              <a:buFont typeface="+mj-lt"/>
              <a:buAutoNum type="alphaLcParenR" startAt="3"/>
            </a:pPr>
            <a:r>
              <a:rPr lang="tr-TR" altLang="tr-TR" sz="2400" dirty="0" smtClean="0"/>
              <a:t>2014-2015 Öğretim yılı ikinci yarısında laboratuvar oluşturulmuş,2015-2016 eğitim öğretim yılı başında laboratuvar malzemeleri İl Milli Eğitim Müdürlüğünde alınarak eğitim öğretme başlamıştır .Aynı zamanda sosyal sınıfı oluşturularak malzemeleri temin edilmiştir.</a:t>
            </a:r>
          </a:p>
          <a:p>
            <a:pPr marL="342900" indent="-342900" algn="just">
              <a:buFont typeface="+mj-lt"/>
              <a:buAutoNum type="alphaLcParenR" startAt="3"/>
            </a:pPr>
            <a:r>
              <a:rPr lang="tr-TR" altLang="tr-TR" sz="2400" dirty="0" smtClean="0"/>
              <a:t>2015-2016 Eğitim Öğretim yılının birinci döneminde FATİH projesini alt yapısı hazırlanmış, akıllı tahtaların kurulumu yapılmamıştır. </a:t>
            </a:r>
          </a:p>
          <a:p>
            <a:pPr marL="342900" indent="-342900" algn="just">
              <a:buFont typeface="+mj-lt"/>
              <a:buAutoNum type="alphaLcParenR" startAt="3"/>
            </a:pPr>
            <a:endParaRPr lang="tr-TR" altLang="tr-TR" sz="2400" dirty="0"/>
          </a:p>
        </p:txBody>
      </p:sp>
    </p:spTree>
    <p:extLst>
      <p:ext uri="{BB962C8B-B14F-4D97-AF65-F5344CB8AC3E}">
        <p14:creationId xmlns:p14="http://schemas.microsoft.com/office/powerpoint/2010/main" val="366573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dirty="0" smtClean="0"/>
              <a:t>OKULUMUZUN </a:t>
            </a:r>
            <a:r>
              <a:rPr lang="tr-TR" dirty="0"/>
              <a:t>TARİHÇESİ VE TANITIMI</a:t>
            </a:r>
          </a:p>
        </p:txBody>
      </p:sp>
      <p:sp>
        <p:nvSpPr>
          <p:cNvPr id="3" name="İçerik Yer Tutucusu 2"/>
          <p:cNvSpPr>
            <a:spLocks noGrp="1"/>
          </p:cNvSpPr>
          <p:nvPr>
            <p:ph sz="quarter" idx="1"/>
          </p:nvPr>
        </p:nvSpPr>
        <p:spPr/>
        <p:txBody>
          <a:bodyPr>
            <a:normAutofit/>
          </a:bodyPr>
          <a:lstStyle/>
          <a:p>
            <a:pPr marL="457200" indent="-457200" algn="just">
              <a:buFont typeface="+mj-lt"/>
              <a:buAutoNum type="alphaLcParenR" startAt="5"/>
            </a:pPr>
            <a:endParaRPr lang="tr-TR" altLang="tr-TR" sz="2400" dirty="0" smtClean="0"/>
          </a:p>
          <a:p>
            <a:pPr marL="457200" indent="-457200" algn="just">
              <a:buFont typeface="+mj-lt"/>
              <a:buAutoNum type="alphaLcParenR" startAt="5"/>
            </a:pPr>
            <a:endParaRPr lang="tr-TR" altLang="tr-TR" dirty="0"/>
          </a:p>
          <a:p>
            <a:pPr marL="457200" indent="-457200" algn="just">
              <a:buFont typeface="+mj-lt"/>
              <a:buAutoNum type="alphaLcParenR" startAt="5"/>
            </a:pPr>
            <a:r>
              <a:rPr lang="tr-TR" altLang="tr-TR" sz="2400" dirty="0" smtClean="0"/>
              <a:t>2015-2016 </a:t>
            </a:r>
            <a:r>
              <a:rPr lang="tr-TR" altLang="tr-TR" sz="2400" dirty="0"/>
              <a:t>Eğitim-Öğretim yılında okulumuz ilkokul ortaokul olarak eğitimine devam </a:t>
            </a:r>
            <a:r>
              <a:rPr lang="tr-TR" altLang="tr-TR" sz="2400" dirty="0" smtClean="0"/>
              <a:t>etmiş öğrenci fazlalığı nedeniyle sınıf ve şube sayıları ve öğrenci nakilleri artmaya devam etmiştir. Çok Amaçlı </a:t>
            </a:r>
            <a:r>
              <a:rPr lang="tr-TR" altLang="tr-TR" sz="2400" dirty="0" err="1" smtClean="0"/>
              <a:t>alon</a:t>
            </a:r>
            <a:r>
              <a:rPr lang="tr-TR" altLang="tr-TR" sz="2400" dirty="0" smtClean="0"/>
              <a:t> müzik sınıfı, bahçe beden eğitimi </a:t>
            </a:r>
            <a:r>
              <a:rPr lang="tr-TR" altLang="tr-TR" sz="2400" dirty="0" err="1" smtClean="0"/>
              <a:t>sınıfı,bodrum</a:t>
            </a:r>
            <a:r>
              <a:rPr lang="tr-TR" altLang="tr-TR" sz="2400" dirty="0" smtClean="0"/>
              <a:t> katta görsel sanatlar ve fen laboratuvarı şeklin eğitim öğretime devam etmiştir.</a:t>
            </a:r>
          </a:p>
          <a:p>
            <a:pPr marL="0" indent="0" algn="just">
              <a:buNone/>
            </a:pPr>
            <a:endParaRPr lang="tr-TR" altLang="tr-TR" sz="2400" dirty="0">
              <a:cs typeface="Times New Roman" panose="02020603050405020304" pitchFamily="18" charset="0"/>
            </a:endParaRPr>
          </a:p>
          <a:p>
            <a:pPr algn="just">
              <a:buFont typeface="Wingdings 2" panose="05020102010507070707" pitchFamily="18" charset="2"/>
              <a:buNone/>
            </a:pPr>
            <a:r>
              <a:rPr lang="tr-TR" altLang="tr-TR" sz="2400" dirty="0">
                <a:cs typeface="Times New Roman" panose="02020603050405020304" pitchFamily="18" charset="0"/>
              </a:rPr>
              <a:t>		</a:t>
            </a:r>
            <a:r>
              <a:rPr lang="tr-TR" altLang="tr-TR" sz="2400" dirty="0" smtClean="0">
                <a:cs typeface="Times New Roman" panose="02020603050405020304" pitchFamily="18" charset="0"/>
              </a:rPr>
              <a:t>.</a:t>
            </a:r>
            <a:endParaRPr lang="tr-TR" altLang="tr-TR" sz="2400" dirty="0">
              <a:cs typeface="Times New Roman" panose="02020603050405020304" pitchFamily="18" charset="0"/>
            </a:endParaRPr>
          </a:p>
        </p:txBody>
      </p:sp>
    </p:spTree>
    <p:extLst>
      <p:ext uri="{BB962C8B-B14F-4D97-AF65-F5344CB8AC3E}">
        <p14:creationId xmlns:p14="http://schemas.microsoft.com/office/powerpoint/2010/main" val="195885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dirty="0" smtClean="0"/>
              <a:t>OKULUMUZUN </a:t>
            </a:r>
            <a:r>
              <a:rPr lang="tr-TR" dirty="0"/>
              <a:t>TARİHÇESİ VE TANITIMI</a:t>
            </a:r>
          </a:p>
        </p:txBody>
      </p:sp>
      <p:sp>
        <p:nvSpPr>
          <p:cNvPr id="3" name="İçerik Yer Tutucusu 2"/>
          <p:cNvSpPr>
            <a:spLocks noGrp="1"/>
          </p:cNvSpPr>
          <p:nvPr>
            <p:ph sz="quarter" idx="1"/>
          </p:nvPr>
        </p:nvSpPr>
        <p:spPr/>
        <p:txBody>
          <a:bodyPr>
            <a:normAutofit/>
          </a:bodyPr>
          <a:lstStyle/>
          <a:p>
            <a:pPr marL="457200" indent="-457200" algn="just">
              <a:buFont typeface="+mj-lt"/>
              <a:buAutoNum type="alphaLcParenR" startAt="5"/>
            </a:pPr>
            <a:r>
              <a:rPr lang="tr-TR" altLang="tr-TR" sz="2400" dirty="0" smtClean="0"/>
              <a:t>2017-2018 </a:t>
            </a:r>
            <a:r>
              <a:rPr lang="tr-TR" altLang="tr-TR" sz="2400" dirty="0"/>
              <a:t>Eğitim-Öğretim yılında </a:t>
            </a:r>
            <a:r>
              <a:rPr lang="tr-TR" altLang="tr-TR" sz="2400" dirty="0" smtClean="0"/>
              <a:t>okulumuz;</a:t>
            </a:r>
          </a:p>
          <a:p>
            <a:pPr marL="0" indent="0">
              <a:buNone/>
            </a:pPr>
            <a:r>
              <a:rPr lang="tr-TR" altLang="tr-TR" dirty="0"/>
              <a:t> </a:t>
            </a:r>
            <a:r>
              <a:rPr lang="tr-TR" altLang="tr-TR" dirty="0" smtClean="0"/>
              <a:t>     </a:t>
            </a:r>
            <a:r>
              <a:rPr lang="tr-TR" altLang="tr-TR" sz="2400" dirty="0" smtClean="0"/>
              <a:t>Okul Öncesi, Hafif Düzey Zihinse Engelliler Sınıfları, İlkokul,        Ortaokul  olmak üzere tam gün eğitim öğretime devam etmektedir.</a:t>
            </a:r>
            <a:endParaRPr lang="tr-TR" altLang="tr-TR" sz="2400" dirty="0">
              <a:cs typeface="Times New Roman" panose="02020603050405020304" pitchFamily="18" charset="0"/>
            </a:endParaRPr>
          </a:p>
          <a:p>
            <a:pPr algn="just">
              <a:buFont typeface="Wingdings 2" panose="05020102010507070707" pitchFamily="18" charset="2"/>
              <a:buNone/>
            </a:pPr>
            <a:r>
              <a:rPr lang="tr-TR" altLang="tr-TR" sz="2400" dirty="0">
                <a:cs typeface="Times New Roman" panose="02020603050405020304" pitchFamily="18" charset="0"/>
              </a:rPr>
              <a:t>		14 Sınıf  </a:t>
            </a:r>
            <a:r>
              <a:rPr lang="tr-TR" altLang="tr-TR" sz="2400" dirty="0" smtClean="0">
                <a:cs typeface="Times New Roman" panose="02020603050405020304" pitchFamily="18" charset="0"/>
              </a:rPr>
              <a:t>İlkokul,</a:t>
            </a:r>
            <a:endParaRPr lang="tr-TR" altLang="tr-TR" sz="2400" dirty="0">
              <a:cs typeface="Times New Roman" panose="02020603050405020304" pitchFamily="18" charset="0"/>
            </a:endParaRPr>
          </a:p>
          <a:p>
            <a:pPr algn="just">
              <a:buFont typeface="Wingdings 2" panose="05020102010507070707" pitchFamily="18" charset="2"/>
              <a:buNone/>
            </a:pPr>
            <a:r>
              <a:rPr lang="tr-TR" altLang="tr-TR" sz="2400" dirty="0">
                <a:cs typeface="Times New Roman" panose="02020603050405020304" pitchFamily="18" charset="0"/>
              </a:rPr>
              <a:t>		</a:t>
            </a:r>
            <a:r>
              <a:rPr lang="tr-TR" altLang="tr-TR" sz="2400" dirty="0" smtClean="0">
                <a:cs typeface="Times New Roman" panose="02020603050405020304" pitchFamily="18" charset="0"/>
              </a:rPr>
              <a:t>16 </a:t>
            </a:r>
            <a:r>
              <a:rPr lang="tr-TR" altLang="tr-TR" sz="2400" dirty="0">
                <a:cs typeface="Times New Roman" panose="02020603050405020304" pitchFamily="18" charset="0"/>
              </a:rPr>
              <a:t>Sınıf </a:t>
            </a:r>
            <a:r>
              <a:rPr lang="tr-TR" altLang="tr-TR" sz="2400" dirty="0" smtClean="0">
                <a:cs typeface="Times New Roman" panose="02020603050405020304" pitchFamily="18" charset="0"/>
              </a:rPr>
              <a:t>Ortaokul,</a:t>
            </a:r>
            <a:endParaRPr lang="tr-TR" altLang="tr-TR" sz="2400" dirty="0">
              <a:cs typeface="Times New Roman" panose="02020603050405020304" pitchFamily="18" charset="0"/>
            </a:endParaRPr>
          </a:p>
          <a:p>
            <a:pPr algn="just">
              <a:buFont typeface="Wingdings 2" panose="05020102010507070707" pitchFamily="18" charset="2"/>
              <a:buNone/>
            </a:pPr>
            <a:r>
              <a:rPr lang="tr-TR" altLang="tr-TR" sz="2400" dirty="0">
                <a:cs typeface="Times New Roman" panose="02020603050405020304" pitchFamily="18" charset="0"/>
              </a:rPr>
              <a:t>		  </a:t>
            </a:r>
            <a:r>
              <a:rPr lang="tr-TR" altLang="tr-TR" sz="2400" dirty="0" smtClean="0">
                <a:cs typeface="Times New Roman" panose="02020603050405020304" pitchFamily="18" charset="0"/>
              </a:rPr>
              <a:t>2  Sınıf </a:t>
            </a:r>
            <a:r>
              <a:rPr lang="tr-TR" altLang="tr-TR" sz="2400" dirty="0">
                <a:cs typeface="Times New Roman" panose="02020603050405020304" pitchFamily="18" charset="0"/>
              </a:rPr>
              <a:t>Özel </a:t>
            </a:r>
            <a:r>
              <a:rPr lang="tr-TR" altLang="tr-TR" sz="2400" dirty="0" smtClean="0">
                <a:cs typeface="Times New Roman" panose="02020603050405020304" pitchFamily="18" charset="0"/>
              </a:rPr>
              <a:t>Eğitim Sınıfı,</a:t>
            </a:r>
            <a:endParaRPr lang="tr-TR" altLang="tr-TR" sz="2400" dirty="0">
              <a:cs typeface="Times New Roman" panose="02020603050405020304" pitchFamily="18" charset="0"/>
            </a:endParaRPr>
          </a:p>
          <a:p>
            <a:pPr algn="just">
              <a:buFont typeface="Wingdings 2" panose="05020102010507070707" pitchFamily="18" charset="2"/>
              <a:buNone/>
            </a:pPr>
            <a:r>
              <a:rPr lang="tr-TR" altLang="tr-TR" sz="2400" dirty="0">
                <a:cs typeface="Times New Roman" panose="02020603050405020304" pitchFamily="18" charset="0"/>
              </a:rPr>
              <a:t>		  </a:t>
            </a:r>
            <a:r>
              <a:rPr lang="tr-TR" altLang="tr-TR" sz="2400" dirty="0" smtClean="0">
                <a:cs typeface="Times New Roman" panose="02020603050405020304" pitchFamily="18" charset="0"/>
              </a:rPr>
              <a:t>2 Anasınıfı olmak üzere 4 Şube Sabahçı öğlenci olarak eğitim öğretime devam etmektedir. </a:t>
            </a:r>
            <a:endParaRPr lang="tr-TR" altLang="tr-TR" sz="2400" dirty="0">
              <a:cs typeface="Times New Roman" panose="02020603050405020304" pitchFamily="18" charset="0"/>
            </a:endParaRPr>
          </a:p>
        </p:txBody>
      </p:sp>
    </p:spTree>
    <p:extLst>
      <p:ext uri="{BB962C8B-B14F-4D97-AF65-F5344CB8AC3E}">
        <p14:creationId xmlns:p14="http://schemas.microsoft.com/office/powerpoint/2010/main" val="1945553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dirty="0" smtClean="0"/>
              <a:t>OKULUMUZUN </a:t>
            </a:r>
            <a:r>
              <a:rPr lang="tr-TR" dirty="0"/>
              <a:t>TARİHÇESİ VE TANITIMI</a:t>
            </a:r>
          </a:p>
        </p:txBody>
      </p:sp>
      <p:sp>
        <p:nvSpPr>
          <p:cNvPr id="3" name="İçerik Yer Tutucusu 2"/>
          <p:cNvSpPr>
            <a:spLocks noGrp="1"/>
          </p:cNvSpPr>
          <p:nvPr>
            <p:ph sz="quarter" idx="1"/>
          </p:nvPr>
        </p:nvSpPr>
        <p:spPr/>
        <p:txBody>
          <a:bodyPr>
            <a:normAutofit/>
          </a:bodyPr>
          <a:lstStyle/>
          <a:p>
            <a:pPr marL="457200" indent="-457200" algn="just">
              <a:buFont typeface="+mj-lt"/>
              <a:buAutoNum type="alphaLcParenR" startAt="6"/>
            </a:pPr>
            <a:r>
              <a:rPr lang="tr-TR" altLang="tr-TR" sz="2400" dirty="0" smtClean="0">
                <a:cs typeface="Times New Roman" panose="02020603050405020304" pitchFamily="18" charset="0"/>
              </a:rPr>
              <a:t>Okulumuz </a:t>
            </a:r>
            <a:r>
              <a:rPr lang="tr-TR" altLang="tr-TR" sz="2400" dirty="0">
                <a:cs typeface="Times New Roman" panose="02020603050405020304" pitchFamily="18" charset="0"/>
              </a:rPr>
              <a:t>özellikle Sportif ve Sosyal Faaliyetlerde kültürel etkinliklerde ve yarışmalarda haklı bir üne kavuşmuştur. Atletizm ve güreş sporlarında okulumuz ilçemizi ve ilimizi Bölge ve Ülke yarışmalarında en iyi şekilde temsil etmiştir. Bölge ve ülke yarışmalarında çeşitli dereceleri mevcuttur</a:t>
            </a:r>
            <a:r>
              <a:rPr lang="tr-TR" altLang="tr-TR" sz="2400" dirty="0" smtClean="0">
                <a:cs typeface="Times New Roman" panose="02020603050405020304" pitchFamily="18" charset="0"/>
              </a:rPr>
              <a:t>.</a:t>
            </a:r>
            <a:endParaRPr lang="tr-TR" altLang="tr-TR" sz="2400" dirty="0">
              <a:cs typeface="Times New Roman" panose="02020603050405020304" pitchFamily="18" charset="0"/>
            </a:endParaRPr>
          </a:p>
        </p:txBody>
      </p:sp>
    </p:spTree>
    <p:extLst>
      <p:ext uri="{BB962C8B-B14F-4D97-AF65-F5344CB8AC3E}">
        <p14:creationId xmlns:p14="http://schemas.microsoft.com/office/powerpoint/2010/main" val="2789854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274638"/>
            <a:ext cx="9956800" cy="639762"/>
          </a:xfrm>
        </p:spPr>
        <p:txBody>
          <a:bodyPr/>
          <a:lstStyle/>
          <a:p>
            <a:r>
              <a:rPr lang="tr-TR" dirty="0"/>
              <a:t>	</a:t>
            </a:r>
            <a:r>
              <a:rPr lang="tr-TR" dirty="0" smtClean="0"/>
              <a:t>	Bina bölümleri</a:t>
            </a:r>
            <a:endParaRPr lang="tr-TR" dirty="0"/>
          </a:p>
        </p:txBody>
      </p:sp>
      <p:sp>
        <p:nvSpPr>
          <p:cNvPr id="3" name="İçerik Yer Tutucusu 2"/>
          <p:cNvSpPr>
            <a:spLocks noGrp="1"/>
          </p:cNvSpPr>
          <p:nvPr>
            <p:ph sz="quarter" idx="1"/>
          </p:nvPr>
        </p:nvSpPr>
        <p:spPr>
          <a:xfrm>
            <a:off x="685801" y="1201003"/>
            <a:ext cx="10245435" cy="4991979"/>
          </a:xfrm>
        </p:spPr>
        <p:txBody>
          <a:bodyPr>
            <a:noAutofit/>
          </a:bodyPr>
          <a:lstStyle/>
          <a:p>
            <a:pPr marL="0" indent="0" algn="just">
              <a:lnSpc>
                <a:spcPct val="80000"/>
              </a:lnSpc>
              <a:buNone/>
            </a:pPr>
            <a:r>
              <a:rPr lang="tr-TR" altLang="tr-TR" sz="2400" b="1" dirty="0" smtClean="0"/>
              <a:t>Bodrum Kat</a:t>
            </a:r>
          </a:p>
          <a:p>
            <a:pPr marL="457200" lvl="1" indent="0" algn="just">
              <a:lnSpc>
                <a:spcPct val="80000"/>
              </a:lnSpc>
              <a:buNone/>
            </a:pPr>
            <a:r>
              <a:rPr lang="tr-TR" altLang="tr-TR" sz="2000" dirty="0" smtClean="0"/>
              <a:t>Spor </a:t>
            </a:r>
            <a:r>
              <a:rPr lang="tr-TR" altLang="tr-TR" sz="2000" dirty="0"/>
              <a:t>Odası, Görsel </a:t>
            </a:r>
            <a:r>
              <a:rPr lang="tr-TR" altLang="tr-TR" sz="2000" dirty="0" smtClean="0"/>
              <a:t>Sanatlar odası, Sığınak, Depo, 2014 yılı kasım ayında bir Fen </a:t>
            </a:r>
            <a:r>
              <a:rPr lang="tr-TR" altLang="tr-TR" sz="2000" dirty="0" err="1" smtClean="0"/>
              <a:t>laboratuarı</a:t>
            </a:r>
            <a:r>
              <a:rPr lang="tr-TR" altLang="tr-TR" sz="2000" dirty="0" smtClean="0"/>
              <a:t> eklenmiştir.</a:t>
            </a:r>
            <a:endParaRPr lang="tr-TR" altLang="tr-TR" sz="2000" dirty="0"/>
          </a:p>
          <a:p>
            <a:pPr marL="0" indent="0" algn="just">
              <a:lnSpc>
                <a:spcPct val="80000"/>
              </a:lnSpc>
              <a:buNone/>
            </a:pPr>
            <a:r>
              <a:rPr lang="tr-TR" altLang="tr-TR" sz="2400" b="1" dirty="0" smtClean="0"/>
              <a:t>Zemin Kat</a:t>
            </a:r>
          </a:p>
          <a:p>
            <a:pPr marL="457200" lvl="1" indent="0" algn="just">
              <a:lnSpc>
                <a:spcPct val="80000"/>
              </a:lnSpc>
              <a:buNone/>
            </a:pPr>
            <a:r>
              <a:rPr lang="tr-TR" altLang="tr-TR" sz="2000" dirty="0" smtClean="0"/>
              <a:t>ilkokul, Ortaokul </a:t>
            </a:r>
            <a:r>
              <a:rPr lang="tr-TR" altLang="tr-TR" sz="2000" dirty="0"/>
              <a:t>ve </a:t>
            </a:r>
            <a:r>
              <a:rPr lang="tr-TR" altLang="tr-TR" sz="2000" dirty="0" smtClean="0"/>
              <a:t>Anasınıfı </a:t>
            </a:r>
            <a:r>
              <a:rPr lang="tr-TR" altLang="tr-TR" sz="2000" dirty="0"/>
              <a:t>olmak üç </a:t>
            </a:r>
            <a:r>
              <a:rPr lang="tr-TR" altLang="tr-TR" sz="2000" dirty="0" smtClean="0"/>
              <a:t>okul </a:t>
            </a:r>
            <a:r>
              <a:rPr lang="tr-TR" altLang="tr-TR" sz="2000" dirty="0"/>
              <a:t>g</a:t>
            </a:r>
            <a:r>
              <a:rPr lang="tr-TR" altLang="tr-TR" sz="2000" dirty="0" smtClean="0"/>
              <a:t>irişi</a:t>
            </a:r>
            <a:r>
              <a:rPr lang="tr-TR" altLang="tr-TR" sz="2000" dirty="0"/>
              <a:t>, </a:t>
            </a:r>
            <a:r>
              <a:rPr lang="tr-TR" altLang="tr-TR" sz="2000" dirty="0" smtClean="0"/>
              <a:t>İlkokul Müdür </a:t>
            </a:r>
            <a:r>
              <a:rPr lang="tr-TR" altLang="tr-TR" sz="2000" dirty="0"/>
              <a:t>Yardımcısı </a:t>
            </a:r>
            <a:r>
              <a:rPr lang="tr-TR" altLang="tr-TR" sz="2000" dirty="0" smtClean="0"/>
              <a:t>Odası,1 Yabancı dil Sınıfı, 1 Çok Amaçlı </a:t>
            </a:r>
            <a:r>
              <a:rPr lang="tr-TR" altLang="tr-TR" sz="2000" dirty="0"/>
              <a:t>Salon </a:t>
            </a:r>
            <a:r>
              <a:rPr lang="tr-TR" altLang="tr-TR" sz="2000" dirty="0" smtClean="0"/>
              <a:t>ve 1 Özel </a:t>
            </a:r>
            <a:r>
              <a:rPr lang="tr-TR" altLang="tr-TR" sz="2000" dirty="0"/>
              <a:t>Eğitim </a:t>
            </a:r>
            <a:r>
              <a:rPr lang="tr-TR" altLang="tr-TR" sz="2000" dirty="0" smtClean="0"/>
              <a:t>Sınıfı, 6 ilkokul sınıfı bulunmaktadır.</a:t>
            </a:r>
          </a:p>
          <a:p>
            <a:pPr marL="0" indent="0" algn="just">
              <a:lnSpc>
                <a:spcPct val="80000"/>
              </a:lnSpc>
              <a:buNone/>
            </a:pPr>
            <a:r>
              <a:rPr lang="tr-TR" altLang="tr-TR" sz="2000" b="1" dirty="0" smtClean="0"/>
              <a:t>1</a:t>
            </a:r>
            <a:r>
              <a:rPr lang="tr-TR" altLang="tr-TR" sz="2400" b="1" dirty="0" smtClean="0"/>
              <a:t>. Kat </a:t>
            </a:r>
          </a:p>
          <a:p>
            <a:pPr marL="0" indent="0" algn="just">
              <a:lnSpc>
                <a:spcPct val="80000"/>
              </a:lnSpc>
              <a:buNone/>
            </a:pPr>
            <a:r>
              <a:rPr lang="tr-TR" altLang="tr-TR" sz="2000" dirty="0" smtClean="0"/>
              <a:t>	1 </a:t>
            </a:r>
            <a:r>
              <a:rPr lang="tr-TR" altLang="tr-TR" sz="2000" dirty="0"/>
              <a:t>Müdür </a:t>
            </a:r>
            <a:r>
              <a:rPr lang="tr-TR" altLang="tr-TR" sz="2000" dirty="0" err="1" smtClean="0"/>
              <a:t>Odası,Ortaokul</a:t>
            </a:r>
            <a:r>
              <a:rPr lang="tr-TR" altLang="tr-TR" sz="2000" dirty="0" smtClean="0"/>
              <a:t> </a:t>
            </a:r>
            <a:r>
              <a:rPr lang="tr-TR" altLang="tr-TR" sz="2000" dirty="0"/>
              <a:t>Müdür Yardımcısı Odası</a:t>
            </a:r>
            <a:r>
              <a:rPr lang="tr-TR" altLang="tr-TR" sz="2000" dirty="0" smtClean="0"/>
              <a:t>, 8 İlkokul sınıfı,2 Yabancı dil sınıfı  </a:t>
            </a:r>
            <a:r>
              <a:rPr lang="tr-TR" altLang="tr-TR" sz="2000" dirty="0"/>
              <a:t>Rehber Öğretmen Odası, Öğretmenler </a:t>
            </a:r>
            <a:r>
              <a:rPr lang="tr-TR" altLang="tr-TR" sz="2000" dirty="0" smtClean="0"/>
              <a:t>Odası</a:t>
            </a:r>
            <a:r>
              <a:rPr lang="tr-TR" altLang="tr-TR" sz="2000" dirty="0"/>
              <a:t> </a:t>
            </a:r>
            <a:r>
              <a:rPr lang="tr-TR" altLang="tr-TR" sz="2000" dirty="0" smtClean="0"/>
              <a:t>vardır.</a:t>
            </a:r>
          </a:p>
          <a:p>
            <a:pPr marL="0" indent="0" algn="just">
              <a:lnSpc>
                <a:spcPct val="80000"/>
              </a:lnSpc>
              <a:buNone/>
            </a:pPr>
            <a:r>
              <a:rPr lang="tr-TR" altLang="tr-TR" sz="2400" b="1" dirty="0" smtClean="0"/>
              <a:t>2. Kat </a:t>
            </a:r>
          </a:p>
          <a:p>
            <a:pPr marL="0" indent="0" algn="just">
              <a:lnSpc>
                <a:spcPct val="80000"/>
              </a:lnSpc>
              <a:buNone/>
            </a:pPr>
            <a:r>
              <a:rPr lang="tr-TR" altLang="tr-TR" sz="2400" dirty="0" smtClean="0"/>
              <a:t>	11 Ortaokul Sınıfı,1 Rehber Öğretmen Odası,1 Ortaokul Özel Eğitim sınıfı bulunmaktadır.</a:t>
            </a:r>
            <a:endParaRPr lang="tr-TR" altLang="tr-TR" sz="2000" dirty="0"/>
          </a:p>
        </p:txBody>
      </p:sp>
    </p:spTree>
    <p:extLst>
      <p:ext uri="{BB962C8B-B14F-4D97-AF65-F5344CB8AC3E}">
        <p14:creationId xmlns:p14="http://schemas.microsoft.com/office/powerpoint/2010/main" val="923107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644</TotalTime>
  <Words>826</Words>
  <Application>Microsoft Office PowerPoint</Application>
  <PresentationFormat>Geniş ekran</PresentationFormat>
  <Paragraphs>177</Paragraphs>
  <Slides>27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27</vt:i4>
      </vt:variant>
    </vt:vector>
  </HeadingPairs>
  <TitlesOfParts>
    <vt:vector size="33" baseType="lpstr">
      <vt:lpstr>Calibri Light</vt:lpstr>
      <vt:lpstr>Century Schoolbook</vt:lpstr>
      <vt:lpstr>Times New Roman</vt:lpstr>
      <vt:lpstr>Wingdings</vt:lpstr>
      <vt:lpstr>Wingdings 2</vt:lpstr>
      <vt:lpstr>Cumba</vt:lpstr>
      <vt:lpstr>           2017-2018 ÖĞRETİM YILI CUMHURİYET  İLKOKULU ORTAOKULU</vt:lpstr>
      <vt:lpstr>MİLAS CUMHURİYET İLKOKULU - ORTAOKULU</vt:lpstr>
      <vt:lpstr>  içindekiler</vt:lpstr>
      <vt:lpstr>A. OKA. OKULUMUZUN TARİHÇESİ VE TANITIMIULUMUZUN THÇESİ VE TANITIMI</vt:lpstr>
      <vt:lpstr> OKULUMUZUN TARİHÇESİ VE TANITIMI</vt:lpstr>
      <vt:lpstr> OKULUMUZUN TARİHÇESİ VE TANITIMI</vt:lpstr>
      <vt:lpstr> OKULUMUZUN TARİHÇESİ VE TANITIMI</vt:lpstr>
      <vt:lpstr> OKULUMUZUN TARİHÇESİ VE TANITIMI</vt:lpstr>
      <vt:lpstr>  Bina bölümleri</vt:lpstr>
      <vt:lpstr>  Personel durumu  Cumhuriyet İlkokulu</vt:lpstr>
      <vt:lpstr>  Personel durumu  Cumhuriyet Ortaokulu</vt:lpstr>
      <vt:lpstr> İLKOKUL ORTAOKUL HİZMETLİ SAYISI</vt:lpstr>
      <vt:lpstr>  Personel durumu </vt:lpstr>
      <vt:lpstr>  2015-2016 eğitim-öğretim yılı     ilkokul öğrenci sayıları</vt:lpstr>
      <vt:lpstr>  2015-2016 eğitim-öğretim YILI    ortaokul öğrenci sayıları</vt:lpstr>
      <vt:lpstr> 2017-2018 eğitim-öğretim yılı    toplam öğrenci sayıları</vt:lpstr>
      <vt:lpstr>  2016-2017 öğrenci başarılarımız</vt:lpstr>
      <vt:lpstr>  2015-2016 Başarımız</vt:lpstr>
      <vt:lpstr>2017-2018 öğretim birinci dönemde</vt:lpstr>
      <vt:lpstr>  vizyonumuz</vt:lpstr>
      <vt:lpstr>  misyonumuz</vt:lpstr>
      <vt:lpstr>  Kurumun temel değerleri</vt:lpstr>
      <vt:lpstr>  BAŞARI HEDEFLERİ</vt:lpstr>
      <vt:lpstr>  genel hedeflerimiz</vt:lpstr>
      <vt:lpstr>  Genel hedeflerimize ulaşmak için  yapacağımız çalışmalar</vt:lpstr>
      <vt:lpstr>  ihtiyaçlarımız</vt:lpstr>
      <vt:lpstr>Teşekkür ederiz</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2014-2015 ÖĞRETİM YILI  CUMHURİYET  İLKOKULU ORTAOKULU</dc:title>
  <dc:creator>goodeyess@hotmail.com</dc:creator>
  <cp:lastModifiedBy>kübranur özler</cp:lastModifiedBy>
  <cp:revision>90</cp:revision>
  <dcterms:created xsi:type="dcterms:W3CDTF">2014-09-30T19:04:08Z</dcterms:created>
  <dcterms:modified xsi:type="dcterms:W3CDTF">2017-11-15T07:35:55Z</dcterms:modified>
</cp:coreProperties>
</file>